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314" r:id="rId3"/>
    <p:sldId id="259" r:id="rId4"/>
    <p:sldId id="277" r:id="rId5"/>
    <p:sldId id="260" r:id="rId6"/>
    <p:sldId id="317" r:id="rId7"/>
    <p:sldId id="318" r:id="rId8"/>
    <p:sldId id="298" r:id="rId9"/>
    <p:sldId id="274" r:id="rId10"/>
    <p:sldId id="275" r:id="rId11"/>
    <p:sldId id="276" r:id="rId12"/>
    <p:sldId id="312" r:id="rId13"/>
    <p:sldId id="273" r:id="rId14"/>
    <p:sldId id="311" r:id="rId15"/>
    <p:sldId id="306" r:id="rId16"/>
    <p:sldId id="319" r:id="rId17"/>
    <p:sldId id="305" r:id="rId18"/>
    <p:sldId id="320" r:id="rId19"/>
    <p:sldId id="261" r:id="rId20"/>
    <p:sldId id="291" r:id="rId21"/>
    <p:sldId id="262" r:id="rId22"/>
    <p:sldId id="263" r:id="rId23"/>
    <p:sldId id="287" r:id="rId24"/>
    <p:sldId id="288" r:id="rId25"/>
    <p:sldId id="308" r:id="rId26"/>
    <p:sldId id="297" r:id="rId27"/>
    <p:sldId id="289" r:id="rId28"/>
    <p:sldId id="264" r:id="rId29"/>
    <p:sldId id="265" r:id="rId30"/>
    <p:sldId id="266" r:id="rId31"/>
    <p:sldId id="282" r:id="rId32"/>
    <p:sldId id="310" r:id="rId33"/>
    <p:sldId id="313" r:id="rId34"/>
    <p:sldId id="302" r:id="rId35"/>
    <p:sldId id="301" r:id="rId36"/>
    <p:sldId id="281" r:id="rId37"/>
    <p:sldId id="284" r:id="rId38"/>
    <p:sldId id="290" r:id="rId39"/>
    <p:sldId id="283" r:id="rId40"/>
    <p:sldId id="315" r:id="rId41"/>
    <p:sldId id="316" r:id="rId42"/>
    <p:sldId id="278" r:id="rId43"/>
    <p:sldId id="285" r:id="rId44"/>
    <p:sldId id="286" r:id="rId45"/>
    <p:sldId id="270" r:id="rId46"/>
    <p:sldId id="271" r:id="rId47"/>
    <p:sldId id="294"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F81B5-1372-4ABE-8EC7-D60B21681EC0}" type="datetimeFigureOut">
              <a:rPr lang="cs-CZ" smtClean="0"/>
              <a:pPr/>
              <a:t>10.10.2017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2E7C5-D290-4301-8172-6EC2AD9DFB5B}" type="slidenum">
              <a:rPr lang="cs-CZ" smtClean="0"/>
              <a:pPr/>
              <a:t>‹#›</a:t>
            </a:fld>
            <a:endParaRPr lang="cs-CZ"/>
          </a:p>
        </p:txBody>
      </p:sp>
    </p:spTree>
    <p:extLst>
      <p:ext uri="{BB962C8B-B14F-4D97-AF65-F5344CB8AC3E}">
        <p14:creationId xmlns:p14="http://schemas.microsoft.com/office/powerpoint/2010/main" val="162311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E32E7C5-D290-4301-8172-6EC2AD9DFB5B}" type="slidenum">
              <a:rPr lang="cs-CZ" smtClean="0"/>
              <a:pPr/>
              <a:t>23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10.10.2017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www.robertgraham.com/journal/030126-image3.gif"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6/66/Brad_Pitt_horse,_%C3%87anakkale.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BIS</a:t>
            </a:r>
            <a:br>
              <a:rPr lang="cs-CZ" dirty="0" smtClean="0"/>
            </a:br>
            <a:r>
              <a:rPr lang="cs-CZ" b="1" dirty="0" smtClean="0">
                <a:solidFill>
                  <a:srgbClr val="00B0F0"/>
                </a:solidFill>
              </a:rPr>
              <a:t>Software </a:t>
            </a:r>
            <a:r>
              <a:rPr lang="cs-CZ" b="1" dirty="0" err="1" smtClean="0">
                <a:solidFill>
                  <a:srgbClr val="00B0F0"/>
                </a:solidFill>
              </a:rPr>
              <a:t>Threats</a:t>
            </a:r>
            <a:endParaRPr lang="cs-CZ" b="1" dirty="0">
              <a:solidFill>
                <a:srgbClr val="00B0F0"/>
              </a:solidFill>
            </a:endParaRPr>
          </a:p>
        </p:txBody>
      </p:sp>
      <p:sp>
        <p:nvSpPr>
          <p:cNvPr id="3" name="Podnadpis 2"/>
          <p:cNvSpPr>
            <a:spLocks noGrp="1"/>
          </p:cNvSpPr>
          <p:nvPr>
            <p:ph type="subTitle" idx="1"/>
          </p:nvPr>
        </p:nvSpPr>
        <p:spPr/>
        <p:txBody>
          <a:bodyPr/>
          <a:lstStyle/>
          <a:p>
            <a:r>
              <a:rPr lang="cs-CZ" dirty="0" smtClean="0"/>
              <a:t>Roman Danel</a:t>
            </a:r>
          </a:p>
          <a:p>
            <a:r>
              <a:rPr lang="cs-CZ" sz="1800" dirty="0" err="1" smtClean="0">
                <a:hlinkClick r:id="rId2"/>
              </a:rPr>
              <a:t>roman.danel</a:t>
            </a:r>
            <a:r>
              <a:rPr lang="cs-CZ" sz="1800" dirty="0" smtClean="0">
                <a:hlinkClick r:id="rId2"/>
              </a:rPr>
              <a:t>@</a:t>
            </a:r>
            <a:r>
              <a:rPr lang="cs-CZ" sz="1800" dirty="0" err="1" smtClean="0">
                <a:hlinkClick r:id="rId2"/>
              </a:rPr>
              <a:t>vsb.cz</a:t>
            </a:r>
            <a:endParaRPr lang="cs-CZ" sz="1800" dirty="0" smtClean="0"/>
          </a:p>
          <a:p>
            <a:endParaRPr lang="cs-CZ" sz="1800" dirty="0" smtClean="0"/>
          </a:p>
          <a:p>
            <a:r>
              <a:rPr lang="cs-CZ" sz="2400" dirty="0" smtClean="0"/>
              <a:t>VŠB – TU Ostrava</a:t>
            </a:r>
            <a:endParaRPr lang="cs-CZ" sz="2400" dirty="0"/>
          </a:p>
        </p:txBody>
      </p:sp>
      <p:pic>
        <p:nvPicPr>
          <p:cNvPr id="4" name="Obrázek 3" descr="LogoHGF.jpg"/>
          <p:cNvPicPr>
            <a:picLocks noChangeAspect="1"/>
          </p:cNvPicPr>
          <p:nvPr/>
        </p:nvPicPr>
        <p:blipFill>
          <a:blip r:embed="rId3" cstate="print"/>
          <a:stretch>
            <a:fillRect/>
          </a:stretch>
        </p:blipFill>
        <p:spPr>
          <a:xfrm>
            <a:off x="3851920" y="548680"/>
            <a:ext cx="1242402" cy="14287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Stealth</a:t>
            </a:r>
            <a:r>
              <a:rPr lang="cs-CZ" smtClean="0"/>
              <a:t> virus</a:t>
            </a:r>
            <a:endParaRPr lang="cs-CZ" dirty="0"/>
          </a:p>
        </p:txBody>
      </p:sp>
      <p:sp>
        <p:nvSpPr>
          <p:cNvPr id="3" name="Zástupný symbol pro obsah 2"/>
          <p:cNvSpPr>
            <a:spLocks noGrp="1"/>
          </p:cNvSpPr>
          <p:nvPr>
            <p:ph idx="1"/>
          </p:nvPr>
        </p:nvSpPr>
        <p:spPr/>
        <p:txBody>
          <a:bodyPr/>
          <a:lstStyle/>
          <a:p>
            <a:r>
              <a:rPr lang="en-US" dirty="0"/>
              <a:t>They mask their activity and hide </a:t>
            </a:r>
            <a:r>
              <a:rPr lang="en-US" dirty="0" smtClean="0"/>
              <a:t>traces</a:t>
            </a:r>
            <a:endParaRPr lang="cs-CZ" dirty="0" smtClean="0"/>
          </a:p>
          <a:p>
            <a:r>
              <a:rPr lang="cs-CZ" dirty="0" smtClean="0"/>
              <a:t>U</a:t>
            </a:r>
            <a:r>
              <a:rPr lang="en-US" dirty="0" err="1" smtClean="0"/>
              <a:t>ses</a:t>
            </a:r>
            <a:r>
              <a:rPr lang="en-US" dirty="0" smtClean="0"/>
              <a:t> </a:t>
            </a:r>
            <a:r>
              <a:rPr lang="en-US" dirty="0"/>
              <a:t>various mechanisms to avoid detection by antivirus </a:t>
            </a:r>
            <a:r>
              <a:rPr lang="en-US" dirty="0" smtClean="0"/>
              <a:t>software</a:t>
            </a:r>
            <a:endParaRPr lang="cs-CZ"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Virus </a:t>
            </a:r>
            <a:r>
              <a:rPr lang="cs-CZ" dirty="0" err="1" smtClean="0"/>
              <a:t>cathegories</a:t>
            </a:r>
            <a:r>
              <a:rPr lang="cs-CZ" dirty="0" smtClean="0"/>
              <a:t> by </a:t>
            </a:r>
            <a:r>
              <a:rPr lang="cs-CZ" dirty="0" err="1" smtClean="0"/>
              <a:t>impact</a:t>
            </a:r>
            <a:r>
              <a:rPr lang="cs-CZ" dirty="0" smtClean="0"/>
              <a:t> </a:t>
            </a:r>
            <a:endParaRPr lang="cs-CZ" dirty="0"/>
          </a:p>
        </p:txBody>
      </p:sp>
      <p:sp>
        <p:nvSpPr>
          <p:cNvPr id="3" name="Zástupný symbol pro obsah 2"/>
          <p:cNvSpPr>
            <a:spLocks noGrp="1"/>
          </p:cNvSpPr>
          <p:nvPr>
            <p:ph idx="1"/>
          </p:nvPr>
        </p:nvSpPr>
        <p:spPr/>
        <p:txBody>
          <a:bodyPr>
            <a:normAutofit lnSpcReduction="10000"/>
          </a:bodyPr>
          <a:lstStyle/>
          <a:p>
            <a:r>
              <a:rPr lang="cs-CZ" dirty="0"/>
              <a:t>Non-</a:t>
            </a:r>
            <a:r>
              <a:rPr lang="cs-CZ" dirty="0" err="1"/>
              <a:t>destructive</a:t>
            </a:r>
            <a:r>
              <a:rPr lang="cs-CZ" dirty="0"/>
              <a:t> - </a:t>
            </a:r>
            <a:r>
              <a:rPr lang="cs-CZ" dirty="0" err="1"/>
              <a:t>visual</a:t>
            </a:r>
            <a:r>
              <a:rPr lang="cs-CZ" dirty="0"/>
              <a:t> </a:t>
            </a:r>
            <a:r>
              <a:rPr lang="cs-CZ" dirty="0" err="1"/>
              <a:t>or</a:t>
            </a:r>
            <a:r>
              <a:rPr lang="cs-CZ" dirty="0"/>
              <a:t> </a:t>
            </a:r>
            <a:r>
              <a:rPr lang="cs-CZ" dirty="0" err="1"/>
              <a:t>acoustic</a:t>
            </a:r>
            <a:r>
              <a:rPr lang="cs-CZ" dirty="0"/>
              <a:t> </a:t>
            </a:r>
            <a:r>
              <a:rPr lang="cs-CZ" dirty="0" err="1" smtClean="0"/>
              <a:t>outputs</a:t>
            </a:r>
            <a:endParaRPr lang="cs-CZ" dirty="0"/>
          </a:p>
          <a:p>
            <a:r>
              <a:rPr lang="cs-CZ" dirty="0" err="1" smtClean="0"/>
              <a:t>Annoying</a:t>
            </a:r>
            <a:r>
              <a:rPr lang="cs-CZ" dirty="0" smtClean="0"/>
              <a:t> - </a:t>
            </a:r>
            <a:r>
              <a:rPr lang="cs-CZ" dirty="0" err="1" smtClean="0"/>
              <a:t>padding</a:t>
            </a:r>
            <a:r>
              <a:rPr lang="cs-CZ" dirty="0" smtClean="0"/>
              <a:t> </a:t>
            </a:r>
            <a:r>
              <a:rPr lang="cs-CZ" dirty="0" err="1"/>
              <a:t>letters</a:t>
            </a:r>
            <a:r>
              <a:rPr lang="cs-CZ" dirty="0"/>
              <a:t>, </a:t>
            </a:r>
            <a:r>
              <a:rPr lang="cs-CZ" dirty="0" err="1"/>
              <a:t>rotating</a:t>
            </a:r>
            <a:r>
              <a:rPr lang="cs-CZ" dirty="0"/>
              <a:t> </a:t>
            </a:r>
            <a:r>
              <a:rPr lang="cs-CZ" dirty="0" err="1"/>
              <a:t>screens</a:t>
            </a:r>
            <a:r>
              <a:rPr lang="cs-CZ" dirty="0"/>
              <a:t> ....</a:t>
            </a:r>
          </a:p>
          <a:p>
            <a:r>
              <a:rPr lang="cs-CZ" dirty="0" err="1"/>
              <a:t>Fighting</a:t>
            </a:r>
            <a:r>
              <a:rPr lang="cs-CZ" dirty="0"/>
              <a:t> </a:t>
            </a:r>
            <a:r>
              <a:rPr lang="cs-CZ" dirty="0" err="1"/>
              <a:t>programs</a:t>
            </a:r>
            <a:endParaRPr lang="cs-CZ" dirty="0"/>
          </a:p>
          <a:p>
            <a:r>
              <a:rPr lang="cs-CZ" dirty="0" err="1"/>
              <a:t>Viruses</a:t>
            </a:r>
            <a:r>
              <a:rPr lang="cs-CZ" dirty="0"/>
              <a:t> </a:t>
            </a:r>
            <a:r>
              <a:rPr lang="cs-CZ" dirty="0" err="1" smtClean="0"/>
              <a:t>that</a:t>
            </a:r>
            <a:r>
              <a:rPr lang="cs-CZ" dirty="0" smtClean="0"/>
              <a:t> </a:t>
            </a:r>
            <a:r>
              <a:rPr lang="cs-CZ" dirty="0" err="1" smtClean="0"/>
              <a:t>destroying</a:t>
            </a:r>
            <a:r>
              <a:rPr lang="cs-CZ" dirty="0" smtClean="0"/>
              <a:t> </a:t>
            </a:r>
            <a:r>
              <a:rPr lang="cs-CZ" dirty="0"/>
              <a:t>data</a:t>
            </a:r>
          </a:p>
          <a:p>
            <a:r>
              <a:rPr lang="cs-CZ" dirty="0"/>
              <a:t>Data-</a:t>
            </a:r>
            <a:r>
              <a:rPr lang="cs-CZ" dirty="0" err="1"/>
              <a:t>modifying</a:t>
            </a:r>
            <a:r>
              <a:rPr lang="cs-CZ" dirty="0"/>
              <a:t> </a:t>
            </a:r>
            <a:r>
              <a:rPr lang="cs-CZ" dirty="0" err="1"/>
              <a:t>viruses</a:t>
            </a:r>
            <a:endParaRPr lang="cs-CZ" dirty="0"/>
          </a:p>
          <a:p>
            <a:r>
              <a:rPr lang="cs-CZ" dirty="0" err="1"/>
              <a:t>Viruses</a:t>
            </a:r>
            <a:r>
              <a:rPr lang="cs-CZ" dirty="0"/>
              <a:t> </a:t>
            </a:r>
            <a:r>
              <a:rPr lang="cs-CZ" dirty="0" err="1"/>
              <a:t>sending</a:t>
            </a:r>
            <a:r>
              <a:rPr lang="cs-CZ" dirty="0"/>
              <a:t> data </a:t>
            </a:r>
            <a:r>
              <a:rPr lang="cs-CZ" dirty="0" err="1"/>
              <a:t>from</a:t>
            </a:r>
            <a:r>
              <a:rPr lang="cs-CZ" dirty="0"/>
              <a:t> </a:t>
            </a:r>
            <a:r>
              <a:rPr lang="cs-CZ" dirty="0" err="1"/>
              <a:t>your</a:t>
            </a:r>
            <a:r>
              <a:rPr lang="cs-CZ" dirty="0"/>
              <a:t> </a:t>
            </a:r>
            <a:r>
              <a:rPr lang="cs-CZ" dirty="0" err="1"/>
              <a:t>computer</a:t>
            </a:r>
            <a:endParaRPr lang="cs-CZ" dirty="0"/>
          </a:p>
          <a:p>
            <a:r>
              <a:rPr lang="cs-CZ" dirty="0" err="1"/>
              <a:t>Viruses</a:t>
            </a:r>
            <a:r>
              <a:rPr lang="cs-CZ" dirty="0"/>
              <a:t> </a:t>
            </a:r>
            <a:r>
              <a:rPr lang="cs-CZ" dirty="0" err="1" smtClean="0"/>
              <a:t>trying</a:t>
            </a:r>
            <a:r>
              <a:rPr lang="cs-CZ" dirty="0" smtClean="0"/>
              <a:t> to </a:t>
            </a:r>
            <a:r>
              <a:rPr lang="cs-CZ" dirty="0" err="1" smtClean="0"/>
              <a:t>damage</a:t>
            </a:r>
            <a:r>
              <a:rPr lang="cs-CZ" dirty="0" smtClean="0"/>
              <a:t> </a:t>
            </a:r>
            <a:r>
              <a:rPr lang="cs-CZ" dirty="0"/>
              <a:t>hardware</a:t>
            </a:r>
          </a:p>
          <a:p>
            <a:r>
              <a:rPr lang="cs-CZ" dirty="0" err="1"/>
              <a:t>Logic</a:t>
            </a:r>
            <a:r>
              <a:rPr lang="cs-CZ" dirty="0"/>
              <a:t> Bomb - </a:t>
            </a:r>
            <a:r>
              <a:rPr lang="cs-CZ" dirty="0" err="1"/>
              <a:t>Starting</a:t>
            </a:r>
            <a:r>
              <a:rPr lang="cs-CZ" dirty="0"/>
              <a:t> </a:t>
            </a:r>
            <a:r>
              <a:rPr lang="cs-CZ" dirty="0" err="1"/>
              <a:t>from</a:t>
            </a:r>
            <a:r>
              <a:rPr lang="cs-CZ" dirty="0"/>
              <a:t> a </a:t>
            </a:r>
            <a:r>
              <a:rPr lang="cs-CZ" dirty="0" err="1" smtClean="0"/>
              <a:t>certain</a:t>
            </a:r>
            <a:r>
              <a:rPr lang="cs-CZ" dirty="0" smtClean="0"/>
              <a:t> </a:t>
            </a:r>
            <a:r>
              <a:rPr lang="cs-CZ" dirty="0" err="1" smtClean="0"/>
              <a:t>date</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Macroviruses</a:t>
            </a:r>
            <a:endParaRPr lang="cs-CZ" dirty="0"/>
          </a:p>
        </p:txBody>
      </p:sp>
      <p:sp>
        <p:nvSpPr>
          <p:cNvPr id="3" name="Zástupný symbol pro obsah 2"/>
          <p:cNvSpPr>
            <a:spLocks noGrp="1"/>
          </p:cNvSpPr>
          <p:nvPr>
            <p:ph idx="1"/>
          </p:nvPr>
        </p:nvSpPr>
        <p:spPr/>
        <p:txBody>
          <a:bodyPr/>
          <a:lstStyle/>
          <a:p>
            <a:r>
              <a:rPr lang="cs-CZ" dirty="0" err="1" smtClean="0"/>
              <a:t>What</a:t>
            </a:r>
            <a:r>
              <a:rPr lang="cs-CZ" dirty="0" smtClean="0"/>
              <a:t> </a:t>
            </a:r>
            <a:r>
              <a:rPr lang="cs-CZ" dirty="0" err="1" smtClean="0"/>
              <a:t>is</a:t>
            </a:r>
            <a:r>
              <a:rPr lang="cs-CZ" dirty="0" smtClean="0"/>
              <a:t> </a:t>
            </a:r>
            <a:r>
              <a:rPr lang="cs-CZ" dirty="0" err="1" smtClean="0"/>
              <a:t>it</a:t>
            </a:r>
            <a:r>
              <a:rPr lang="cs-CZ" dirty="0" smtClean="0"/>
              <a:t> a </a:t>
            </a:r>
            <a:r>
              <a:rPr lang="cs-CZ" dirty="0" err="1" smtClean="0"/>
              <a:t>macro</a:t>
            </a:r>
            <a:r>
              <a:rPr lang="cs-CZ" dirty="0" smtClean="0"/>
              <a:t>?</a:t>
            </a:r>
          </a:p>
          <a:p>
            <a:pPr lvl="1"/>
            <a:r>
              <a:rPr lang="cs-CZ" dirty="0" smtClean="0"/>
              <a:t>Office…</a:t>
            </a:r>
            <a:endParaRPr lang="cs-CZ" dirty="0" smtClean="0"/>
          </a:p>
          <a:p>
            <a:r>
              <a:rPr lang="cs-CZ" dirty="0" err="1" smtClean="0"/>
              <a:t>What</a:t>
            </a:r>
            <a:r>
              <a:rPr lang="cs-CZ" dirty="0" smtClean="0"/>
              <a:t> </a:t>
            </a:r>
            <a:r>
              <a:rPr lang="cs-CZ" dirty="0" err="1" smtClean="0"/>
              <a:t>is</a:t>
            </a:r>
            <a:r>
              <a:rPr lang="cs-CZ" dirty="0" smtClean="0"/>
              <a:t> </a:t>
            </a:r>
            <a:r>
              <a:rPr lang="cs-CZ" dirty="0" err="1" smtClean="0"/>
              <a:t>it</a:t>
            </a:r>
            <a:r>
              <a:rPr lang="cs-CZ" dirty="0" smtClean="0"/>
              <a:t> </a:t>
            </a:r>
            <a:r>
              <a:rPr lang="cs-CZ" dirty="0" smtClean="0"/>
              <a:t>VBA?</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Macroviruses</a:t>
            </a:r>
            <a:endParaRPr lang="cs-CZ" dirty="0"/>
          </a:p>
        </p:txBody>
      </p:sp>
      <p:sp>
        <p:nvSpPr>
          <p:cNvPr id="3" name="Zástupný symbol pro obsah 2"/>
          <p:cNvSpPr>
            <a:spLocks noGrp="1"/>
          </p:cNvSpPr>
          <p:nvPr>
            <p:ph idx="1"/>
          </p:nvPr>
        </p:nvSpPr>
        <p:spPr/>
        <p:txBody>
          <a:bodyPr>
            <a:normAutofit/>
          </a:bodyPr>
          <a:lstStyle/>
          <a:p>
            <a:r>
              <a:rPr lang="cs-CZ" b="1" dirty="0" err="1" smtClean="0"/>
              <a:t>Macro</a:t>
            </a:r>
            <a:r>
              <a:rPr lang="cs-CZ" dirty="0" smtClean="0"/>
              <a:t> </a:t>
            </a:r>
            <a:r>
              <a:rPr lang="cs-CZ" dirty="0" smtClean="0"/>
              <a:t>– </a:t>
            </a:r>
            <a:r>
              <a:rPr lang="cs-CZ" dirty="0" err="1"/>
              <a:t>commands</a:t>
            </a:r>
            <a:r>
              <a:rPr lang="cs-CZ" dirty="0"/>
              <a:t> </a:t>
            </a:r>
            <a:r>
              <a:rPr lang="cs-CZ" dirty="0" err="1"/>
              <a:t>for</a:t>
            </a:r>
            <a:r>
              <a:rPr lang="cs-CZ" dirty="0"/>
              <a:t> </a:t>
            </a:r>
            <a:r>
              <a:rPr lang="cs-CZ" dirty="0" err="1"/>
              <a:t>activity</a:t>
            </a:r>
            <a:r>
              <a:rPr lang="cs-CZ" dirty="0"/>
              <a:t> </a:t>
            </a:r>
            <a:r>
              <a:rPr lang="cs-CZ" dirty="0" err="1" smtClean="0"/>
              <a:t>automation</a:t>
            </a:r>
            <a:endParaRPr lang="cs-CZ" dirty="0" smtClean="0"/>
          </a:p>
          <a:p>
            <a:r>
              <a:rPr lang="cs-CZ" b="1" dirty="0" smtClean="0"/>
              <a:t>VBA</a:t>
            </a:r>
            <a:r>
              <a:rPr lang="cs-CZ" dirty="0" smtClean="0"/>
              <a:t> </a:t>
            </a:r>
            <a:r>
              <a:rPr lang="cs-CZ" dirty="0" smtClean="0"/>
              <a:t>– </a:t>
            </a:r>
            <a:r>
              <a:rPr lang="cs-CZ" dirty="0" err="1" smtClean="0"/>
              <a:t>Visual</a:t>
            </a:r>
            <a:r>
              <a:rPr lang="cs-CZ" dirty="0" smtClean="0"/>
              <a:t> Basic </a:t>
            </a:r>
            <a:r>
              <a:rPr lang="cs-CZ" dirty="0" err="1" smtClean="0"/>
              <a:t>for</a:t>
            </a:r>
            <a:r>
              <a:rPr lang="cs-CZ" dirty="0" smtClean="0"/>
              <a:t> </a:t>
            </a:r>
            <a:r>
              <a:rPr lang="cs-CZ" dirty="0" err="1" smtClean="0"/>
              <a:t>Application</a:t>
            </a:r>
            <a:endParaRPr lang="cs-CZ" dirty="0" smtClean="0"/>
          </a:p>
          <a:p>
            <a:r>
              <a:rPr lang="en-US" dirty="0"/>
              <a:t>Effects of location - often do not work in localized </a:t>
            </a:r>
            <a:r>
              <a:rPr lang="en-US" dirty="0" smtClean="0"/>
              <a:t>versions</a:t>
            </a:r>
            <a:endParaRPr lang="cs-CZ" dirty="0" smtClean="0"/>
          </a:p>
          <a:p>
            <a:r>
              <a:rPr lang="cs-CZ" dirty="0" err="1" smtClean="0"/>
              <a:t>Spread</a:t>
            </a:r>
            <a:r>
              <a:rPr lang="cs-CZ" dirty="0" smtClean="0"/>
              <a:t> </a:t>
            </a:r>
            <a:r>
              <a:rPr lang="cs-CZ" dirty="0" err="1" smtClean="0"/>
              <a:t>through</a:t>
            </a:r>
            <a:r>
              <a:rPr lang="cs-CZ" dirty="0" smtClean="0"/>
              <a:t> </a:t>
            </a:r>
            <a:r>
              <a:rPr lang="cs-CZ" dirty="0" err="1" smtClean="0"/>
              <a:t>e.g</a:t>
            </a:r>
            <a:r>
              <a:rPr lang="cs-CZ" dirty="0" smtClean="0"/>
              <a:t>. </a:t>
            </a:r>
            <a:r>
              <a:rPr lang="cs-CZ" dirty="0" smtClean="0">
                <a:solidFill>
                  <a:srgbClr val="0070C0"/>
                </a:solidFill>
              </a:rPr>
              <a:t>.</a:t>
            </a:r>
            <a:r>
              <a:rPr lang="cs-CZ" dirty="0" err="1" smtClean="0">
                <a:solidFill>
                  <a:srgbClr val="0070C0"/>
                </a:solidFill>
              </a:rPr>
              <a:t>dot</a:t>
            </a:r>
            <a:r>
              <a:rPr lang="cs-CZ" dirty="0" smtClean="0">
                <a:solidFill>
                  <a:srgbClr val="0070C0"/>
                </a:solidFill>
              </a:rPr>
              <a:t> </a:t>
            </a:r>
            <a:r>
              <a:rPr lang="cs-CZ" dirty="0" err="1" smtClean="0"/>
              <a:t>files</a:t>
            </a:r>
            <a:r>
              <a:rPr lang="cs-CZ" dirty="0" smtClean="0"/>
              <a:t> (Microsoft Word)</a:t>
            </a:r>
            <a:endParaRPr lang="cs-CZ" dirty="0" smtClean="0"/>
          </a:p>
          <a:p>
            <a:r>
              <a:rPr lang="cs-CZ" dirty="0" err="1" smtClean="0"/>
              <a:t>Function</a:t>
            </a:r>
            <a:r>
              <a:rPr lang="cs-CZ" dirty="0" smtClean="0"/>
              <a:t> in VBA: </a:t>
            </a:r>
            <a:r>
              <a:rPr lang="cs-CZ" dirty="0" err="1" smtClean="0"/>
              <a:t>AutoExec</a:t>
            </a:r>
            <a:r>
              <a:rPr lang="cs-CZ" dirty="0" smtClean="0"/>
              <a:t>, </a:t>
            </a:r>
            <a:r>
              <a:rPr lang="cs-CZ" dirty="0" err="1" smtClean="0"/>
              <a:t>AutoOpen</a:t>
            </a:r>
            <a:r>
              <a:rPr lang="cs-CZ" dirty="0" smtClean="0"/>
              <a:t>, </a:t>
            </a:r>
            <a:r>
              <a:rPr lang="cs-CZ" dirty="0" err="1" smtClean="0"/>
              <a:t>AutoExit</a:t>
            </a:r>
            <a:r>
              <a:rPr lang="cs-CZ" dirty="0" smtClean="0"/>
              <a:t>…</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Macroviruses</a:t>
            </a:r>
            <a:endParaRPr lang="cs-CZ" dirty="0"/>
          </a:p>
        </p:txBody>
      </p:sp>
      <p:sp>
        <p:nvSpPr>
          <p:cNvPr id="3" name="Zástupný symbol pro obsah 2"/>
          <p:cNvSpPr>
            <a:spLocks noGrp="1"/>
          </p:cNvSpPr>
          <p:nvPr>
            <p:ph idx="1"/>
          </p:nvPr>
        </p:nvSpPr>
        <p:spPr/>
        <p:txBody>
          <a:bodyPr/>
          <a:lstStyle/>
          <a:p>
            <a:r>
              <a:rPr lang="cs-CZ" dirty="0" err="1" smtClean="0"/>
              <a:t>Stealth</a:t>
            </a:r>
            <a:r>
              <a:rPr lang="cs-CZ" dirty="0" smtClean="0"/>
              <a:t> – </a:t>
            </a:r>
            <a:r>
              <a:rPr lang="en-US" dirty="0"/>
              <a:t>trying not to be seen in the macros </a:t>
            </a:r>
            <a:r>
              <a:rPr lang="en-US" dirty="0" smtClean="0"/>
              <a:t>list</a:t>
            </a:r>
            <a:endParaRPr lang="cs-CZ" dirty="0" smtClean="0"/>
          </a:p>
          <a:p>
            <a:r>
              <a:rPr lang="cs-CZ" dirty="0" err="1" smtClean="0"/>
              <a:t>Polymorfphic</a:t>
            </a:r>
            <a:endParaRPr lang="cs-CZ" dirty="0" smtClean="0"/>
          </a:p>
          <a:p>
            <a:r>
              <a:rPr lang="cs-CZ" dirty="0" err="1" smtClean="0"/>
              <a:t>Multiparity</a:t>
            </a:r>
            <a:r>
              <a:rPr lang="cs-CZ" dirty="0" smtClean="0"/>
              <a:t> </a:t>
            </a:r>
            <a:r>
              <a:rPr lang="cs-CZ" dirty="0" smtClean="0"/>
              <a:t>– </a:t>
            </a:r>
            <a:r>
              <a:rPr lang="cs-CZ" dirty="0" smtClean="0"/>
              <a:t>use </a:t>
            </a:r>
            <a:r>
              <a:rPr lang="cs-CZ" dirty="0" smtClean="0"/>
              <a:t>VBA, </a:t>
            </a:r>
            <a:r>
              <a:rPr lang="en-US" dirty="0"/>
              <a:t>hey work in multiple </a:t>
            </a:r>
            <a:r>
              <a:rPr lang="en-US" dirty="0" smtClean="0"/>
              <a:t>programs</a:t>
            </a:r>
            <a:endParaRPr lang="cs-CZ" dirty="0" smtClean="0"/>
          </a:p>
          <a:p>
            <a:r>
              <a:rPr lang="cs-CZ" dirty="0" err="1" smtClean="0"/>
              <a:t>Multiplatform</a:t>
            </a:r>
            <a:r>
              <a:rPr lang="cs-CZ" dirty="0" smtClean="0"/>
              <a:t> </a:t>
            </a:r>
            <a:r>
              <a:rPr lang="cs-CZ" dirty="0" smtClean="0"/>
              <a:t>– </a:t>
            </a:r>
            <a:r>
              <a:rPr lang="cs-CZ" dirty="0" err="1" smtClean="0"/>
              <a:t>the</a:t>
            </a:r>
            <a:r>
              <a:rPr lang="cs-CZ" dirty="0" err="1" smtClean="0"/>
              <a:t>y</a:t>
            </a:r>
            <a:r>
              <a:rPr lang="cs-CZ" dirty="0" smtClean="0"/>
              <a:t> </a:t>
            </a:r>
            <a:r>
              <a:rPr lang="cs-CZ" dirty="0" err="1" smtClean="0"/>
              <a:t>work</a:t>
            </a:r>
            <a:r>
              <a:rPr lang="cs-CZ" dirty="0" smtClean="0"/>
              <a:t> on </a:t>
            </a:r>
            <a:r>
              <a:rPr lang="cs-CZ" dirty="0" err="1" smtClean="0"/>
              <a:t>different</a:t>
            </a:r>
            <a:r>
              <a:rPr lang="cs-CZ" dirty="0" smtClean="0"/>
              <a:t> </a:t>
            </a:r>
            <a:r>
              <a:rPr lang="cs-CZ" dirty="0" smtClean="0"/>
              <a:t>OS</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Ransomware</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Ransomware is a subset of malware in which the data on a victim's computer is locked, typically by encryption, and payment is demanded before the ransomed data is decrypted and access returned to the victim</a:t>
            </a:r>
            <a:r>
              <a:rPr lang="en-US" dirty="0" smtClean="0"/>
              <a:t>.</a:t>
            </a:r>
            <a:endParaRPr lang="cs-CZ" dirty="0" smtClean="0"/>
          </a:p>
          <a:p>
            <a:r>
              <a:rPr lang="en-US" dirty="0" smtClean="0"/>
              <a:t>The </a:t>
            </a:r>
            <a:r>
              <a:rPr lang="en-US" dirty="0"/>
              <a:t>motive for ransomware attacks is nearly always monetary, and unlike other types of attacks, the victim is usually notified that an exploit has occurred and is given instructions for how to recover from the </a:t>
            </a:r>
            <a:r>
              <a:rPr lang="en-US" dirty="0" smtClean="0"/>
              <a:t>attack</a:t>
            </a:r>
            <a:r>
              <a:rPr lang="cs-CZ" dirty="0" smtClean="0"/>
              <a:t>.</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122" name="Picture 2" descr="Výsledek obrázku pro ransom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3400"/>
            <a:ext cx="7920880" cy="598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9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http://www.odvirovani.cz/files/virpcr001.jpg"/>
          <p:cNvPicPr>
            <a:picLocks noChangeAspect="1" noChangeArrowheads="1"/>
          </p:cNvPicPr>
          <p:nvPr/>
        </p:nvPicPr>
        <p:blipFill>
          <a:blip r:embed="rId2" cstate="print"/>
          <a:srcRect/>
          <a:stretch>
            <a:fillRect/>
          </a:stretch>
        </p:blipFill>
        <p:spPr bwMode="auto">
          <a:xfrm>
            <a:off x="0" y="-409576"/>
            <a:ext cx="9477375" cy="72675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6" name="Picture 2" descr="Výsledek obrázku pro ransom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420888"/>
            <a:ext cx="8938245" cy="357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4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Number</a:t>
            </a:r>
            <a:r>
              <a:rPr lang="cs-CZ" dirty="0" smtClean="0"/>
              <a:t> </a:t>
            </a:r>
            <a:r>
              <a:rPr lang="cs-CZ" dirty="0" err="1" smtClean="0"/>
              <a:t>of</a:t>
            </a:r>
            <a:r>
              <a:rPr lang="cs-CZ" dirty="0" smtClean="0"/>
              <a:t> </a:t>
            </a:r>
            <a:r>
              <a:rPr lang="cs-CZ" dirty="0" err="1" smtClean="0"/>
              <a:t>viruses</a:t>
            </a:r>
            <a:endParaRPr lang="cs-CZ" dirty="0"/>
          </a:p>
        </p:txBody>
      </p:sp>
      <p:sp>
        <p:nvSpPr>
          <p:cNvPr id="3" name="Zástupný symbol pro obsah 2"/>
          <p:cNvSpPr>
            <a:spLocks noGrp="1"/>
          </p:cNvSpPr>
          <p:nvPr>
            <p:ph idx="1"/>
          </p:nvPr>
        </p:nvSpPr>
        <p:spPr/>
        <p:txBody>
          <a:bodyPr/>
          <a:lstStyle/>
          <a:p>
            <a:endParaRPr lang="cs-CZ"/>
          </a:p>
        </p:txBody>
      </p:sp>
      <p:pic>
        <p:nvPicPr>
          <p:cNvPr id="99330" name="Picture 2" descr="http://upload.wikimedia.org/wikipedia/commons/5/50/Virus_N.PNG"/>
          <p:cNvPicPr>
            <a:picLocks noChangeAspect="1" noChangeArrowheads="1"/>
          </p:cNvPicPr>
          <p:nvPr/>
        </p:nvPicPr>
        <p:blipFill>
          <a:blip r:embed="rId2" cstate="print"/>
          <a:srcRect/>
          <a:stretch>
            <a:fillRect/>
          </a:stretch>
        </p:blipFill>
        <p:spPr bwMode="auto">
          <a:xfrm>
            <a:off x="179512" y="1196752"/>
            <a:ext cx="8410575" cy="53435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Agenda</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err="1" smtClean="0"/>
              <a:t>Viruses</a:t>
            </a:r>
            <a:endParaRPr lang="cs-CZ" dirty="0" smtClean="0"/>
          </a:p>
          <a:p>
            <a:r>
              <a:rPr lang="cs-CZ" dirty="0" smtClean="0"/>
              <a:t>Trojan </a:t>
            </a:r>
            <a:r>
              <a:rPr lang="cs-CZ" dirty="0" err="1" smtClean="0"/>
              <a:t>Horses</a:t>
            </a:r>
            <a:endParaRPr lang="cs-CZ" dirty="0" smtClean="0"/>
          </a:p>
          <a:p>
            <a:r>
              <a:rPr lang="cs-CZ" dirty="0" err="1" smtClean="0"/>
              <a:t>Worms</a:t>
            </a:r>
            <a:endParaRPr lang="cs-CZ" dirty="0" smtClean="0"/>
          </a:p>
          <a:p>
            <a:r>
              <a:rPr lang="cs-CZ" dirty="0" err="1" smtClean="0"/>
              <a:t>Hoax</a:t>
            </a:r>
            <a:endParaRPr lang="cs-CZ" dirty="0" smtClean="0"/>
          </a:p>
          <a:p>
            <a:r>
              <a:rPr lang="cs-CZ" dirty="0" err="1" smtClean="0"/>
              <a:t>Spyware</a:t>
            </a:r>
            <a:endParaRPr lang="cs-CZ" dirty="0" smtClean="0"/>
          </a:p>
          <a:p>
            <a:r>
              <a:rPr lang="cs-CZ" dirty="0" err="1" smtClean="0"/>
              <a:t>Phishing</a:t>
            </a:r>
            <a:endParaRPr lang="cs-CZ" dirty="0" smtClean="0"/>
          </a:p>
          <a:p>
            <a:r>
              <a:rPr lang="cs-CZ" dirty="0" err="1" smtClean="0"/>
              <a:t>Ransomware</a:t>
            </a:r>
            <a:endParaRPr lang="cs-CZ" dirty="0" smtClean="0"/>
          </a:p>
          <a:p>
            <a:r>
              <a:rPr lang="cs-CZ" dirty="0" err="1" smtClean="0"/>
              <a:t>Exploit</a:t>
            </a:r>
            <a:endParaRPr lang="cs-CZ" dirty="0" smtClean="0"/>
          </a:p>
          <a:p>
            <a:r>
              <a:rPr lang="cs-CZ" dirty="0" err="1" smtClean="0"/>
              <a:t>Botnet</a:t>
            </a:r>
            <a:endParaRPr lang="cs-CZ" dirty="0" smtClean="0"/>
          </a:p>
          <a:p>
            <a:r>
              <a:rPr lang="cs-CZ" dirty="0" err="1" smtClean="0"/>
              <a:t>Rootkit</a:t>
            </a:r>
            <a:endParaRPr lang="cs-CZ" dirty="0"/>
          </a:p>
        </p:txBody>
      </p:sp>
    </p:spTree>
    <p:extLst>
      <p:ext uri="{BB962C8B-B14F-4D97-AF65-F5344CB8AC3E}">
        <p14:creationId xmlns:p14="http://schemas.microsoft.com/office/powerpoint/2010/main" val="323764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Viruses</a:t>
            </a:r>
            <a:r>
              <a:rPr lang="cs-CZ" dirty="0" smtClean="0"/>
              <a:t> </a:t>
            </a:r>
            <a:r>
              <a:rPr lang="cs-CZ" dirty="0" err="1" smtClean="0"/>
              <a:t>Myths</a:t>
            </a:r>
            <a:endParaRPr lang="cs-CZ" dirty="0"/>
          </a:p>
        </p:txBody>
      </p:sp>
      <p:sp>
        <p:nvSpPr>
          <p:cNvPr id="3" name="Zástupný symbol pro obsah 2"/>
          <p:cNvSpPr>
            <a:spLocks noGrp="1"/>
          </p:cNvSpPr>
          <p:nvPr>
            <p:ph idx="1"/>
          </p:nvPr>
        </p:nvSpPr>
        <p:spPr/>
        <p:txBody>
          <a:bodyPr>
            <a:normAutofit lnSpcReduction="10000"/>
          </a:bodyPr>
          <a:lstStyle/>
          <a:p>
            <a:r>
              <a:rPr lang="en-US" dirty="0"/>
              <a:t>Viruses are capable of destroying hardware</a:t>
            </a:r>
          </a:p>
          <a:p>
            <a:r>
              <a:rPr lang="en-US" dirty="0"/>
              <a:t>Viruses can spread in data files</a:t>
            </a:r>
          </a:p>
          <a:p>
            <a:r>
              <a:rPr lang="en-US" dirty="0"/>
              <a:t>Virus can be destroyed only by HD formatting</a:t>
            </a:r>
          </a:p>
          <a:p>
            <a:r>
              <a:rPr lang="en-US" dirty="0"/>
              <a:t>Mail-only viruses can be activated only by running an attachment (there is support for scripts in the body of the message or misinterpretations of the MIME message content that allowed the mass distribution of Win32: </a:t>
            </a:r>
            <a:r>
              <a:rPr lang="en-US" dirty="0" err="1"/>
              <a:t>Nimda</a:t>
            </a:r>
            <a:r>
              <a:rPr lang="en-US"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Worms</a:t>
            </a:r>
            <a:endParaRPr lang="cs-CZ" dirty="0"/>
          </a:p>
        </p:txBody>
      </p:sp>
      <p:sp>
        <p:nvSpPr>
          <p:cNvPr id="3" name="Zástupný symbol pro obsah 2"/>
          <p:cNvSpPr>
            <a:spLocks noGrp="1"/>
          </p:cNvSpPr>
          <p:nvPr>
            <p:ph idx="1"/>
          </p:nvPr>
        </p:nvSpPr>
        <p:spPr/>
        <p:txBody>
          <a:bodyPr/>
          <a:lstStyle/>
          <a:p>
            <a:endParaRPr lang="cs-CZ" dirty="0"/>
          </a:p>
        </p:txBody>
      </p:sp>
      <p:pic>
        <p:nvPicPr>
          <p:cNvPr id="101378" name="Picture 2"/>
          <p:cNvPicPr>
            <a:picLocks noChangeAspect="1" noChangeArrowheads="1"/>
          </p:cNvPicPr>
          <p:nvPr/>
        </p:nvPicPr>
        <p:blipFill>
          <a:blip r:embed="rId2" cstate="print"/>
          <a:srcRect/>
          <a:stretch>
            <a:fillRect/>
          </a:stretch>
        </p:blipFill>
        <p:spPr bwMode="auto">
          <a:xfrm>
            <a:off x="1043608" y="2060848"/>
            <a:ext cx="4536504" cy="3626900"/>
          </a:xfrm>
          <a:prstGeom prst="rect">
            <a:avLst/>
          </a:prstGeom>
          <a:noFill/>
          <a:ln w="9525">
            <a:noFill/>
            <a:miter lim="800000"/>
            <a:headEnd/>
            <a:tailEnd/>
          </a:ln>
        </p:spPr>
      </p:pic>
      <p:sp>
        <p:nvSpPr>
          <p:cNvPr id="5" name="TextovéPole 4"/>
          <p:cNvSpPr txBox="1"/>
          <p:nvPr/>
        </p:nvSpPr>
        <p:spPr>
          <a:xfrm>
            <a:off x="6156176" y="3140968"/>
            <a:ext cx="1944216" cy="1077218"/>
          </a:xfrm>
          <a:prstGeom prst="rect">
            <a:avLst/>
          </a:prstGeom>
          <a:noFill/>
        </p:spPr>
        <p:txBody>
          <a:bodyPr wrap="square" rtlCol="0">
            <a:spAutoFit/>
          </a:bodyPr>
          <a:lstStyle/>
          <a:p>
            <a:pPr>
              <a:buFont typeface="Arial" pitchFamily="34" charset="0"/>
              <a:buChar char="•"/>
            </a:pPr>
            <a:r>
              <a:rPr lang="cs-CZ" sz="3200" dirty="0" smtClean="0"/>
              <a:t> Network</a:t>
            </a:r>
          </a:p>
          <a:p>
            <a:pPr>
              <a:buFont typeface="Arial" pitchFamily="34" charset="0"/>
              <a:buChar char="•"/>
            </a:pPr>
            <a:r>
              <a:rPr lang="cs-CZ" sz="3200" dirty="0" smtClean="0"/>
              <a:t> E-mail</a:t>
            </a:r>
            <a:endParaRPr lang="cs-CZ"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Worms</a:t>
            </a:r>
            <a:endParaRPr lang="cs-CZ" dirty="0"/>
          </a:p>
        </p:txBody>
      </p:sp>
      <p:sp>
        <p:nvSpPr>
          <p:cNvPr id="3" name="Zástupný symbol pro obsah 2"/>
          <p:cNvSpPr>
            <a:spLocks noGrp="1"/>
          </p:cNvSpPr>
          <p:nvPr>
            <p:ph idx="1"/>
          </p:nvPr>
        </p:nvSpPr>
        <p:spPr/>
        <p:txBody>
          <a:bodyPr/>
          <a:lstStyle/>
          <a:p>
            <a:pPr>
              <a:buNone/>
            </a:pPr>
            <a:r>
              <a:rPr lang="en-US" dirty="0">
                <a:solidFill>
                  <a:schemeClr val="accent1">
                    <a:lumMod val="50000"/>
                  </a:schemeClr>
                </a:solidFill>
              </a:rPr>
              <a:t>Worms use a mechanism based on a bug in the operating system, database, or web or mail client to </a:t>
            </a:r>
            <a:r>
              <a:rPr lang="cs-CZ" dirty="0" err="1" smtClean="0">
                <a:solidFill>
                  <a:schemeClr val="accent1">
                    <a:lumMod val="50000"/>
                  </a:schemeClr>
                </a:solidFill>
              </a:rPr>
              <a:t>spreading</a:t>
            </a:r>
            <a:r>
              <a:rPr lang="en-US" dirty="0" smtClean="0">
                <a:solidFill>
                  <a:schemeClr val="accent1">
                    <a:lumMod val="50000"/>
                  </a:schemeClr>
                </a:solidFill>
              </a:rPr>
              <a:t>.</a:t>
            </a:r>
            <a:endParaRPr lang="cs-CZ" dirty="0" smtClean="0">
              <a:solidFill>
                <a:schemeClr val="accent1">
                  <a:lumMod val="50000"/>
                </a:schemeClr>
              </a:solidFill>
            </a:endParaRPr>
          </a:p>
          <a:p>
            <a:pPr>
              <a:buNone/>
            </a:pPr>
            <a:endParaRPr lang="cs-CZ" dirty="0" smtClean="0"/>
          </a:p>
          <a:p>
            <a:pPr>
              <a:buNone/>
            </a:pPr>
            <a:r>
              <a:rPr lang="en-US" u="sng" dirty="0"/>
              <a:t>Unlike the virus, they do not need an intermediary.</a:t>
            </a:r>
            <a:endParaRPr lang="cs-CZ" u="sng" dirty="0" smtClean="0"/>
          </a:p>
          <a:p>
            <a:pPr>
              <a:buNone/>
            </a:pPr>
            <a:r>
              <a:rPr lang="cs-CZ" dirty="0" err="1" smtClean="0"/>
              <a:t>Examples</a:t>
            </a:r>
            <a:r>
              <a:rPr lang="cs-CZ" dirty="0" smtClean="0"/>
              <a:t>: Happy</a:t>
            </a:r>
            <a:r>
              <a:rPr lang="cs-CZ" dirty="0" smtClean="0"/>
              <a:t>, </a:t>
            </a:r>
            <a:r>
              <a:rPr lang="cs-CZ" dirty="0" err="1" smtClean="0"/>
              <a:t>PrettyPark</a:t>
            </a:r>
            <a:r>
              <a:rPr lang="cs-CZ" dirty="0" smtClean="0"/>
              <a:t>, </a:t>
            </a:r>
            <a:r>
              <a:rPr lang="cs-CZ" dirty="0" err="1" smtClean="0"/>
              <a:t>LoveLetter</a:t>
            </a:r>
            <a:endParaRPr lang="cs-CZ" u="sng" dirty="0" smtClean="0"/>
          </a:p>
          <a:p>
            <a:pPr>
              <a:buNone/>
            </a:pPr>
            <a:endParaRPr lang="cs-CZ" dirty="0" smtClean="0"/>
          </a:p>
          <a:p>
            <a:pPr>
              <a:buNone/>
            </a:pPr>
            <a:endParaRPr lang="cs-CZ"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History</a:t>
            </a:r>
            <a:r>
              <a:rPr lang="cs-CZ" dirty="0" smtClean="0"/>
              <a:t> </a:t>
            </a:r>
            <a:r>
              <a:rPr lang="cs-CZ" dirty="0" err="1" smtClean="0"/>
              <a:t>of</a:t>
            </a:r>
            <a:r>
              <a:rPr lang="cs-CZ" dirty="0" smtClean="0"/>
              <a:t> </a:t>
            </a:r>
            <a:r>
              <a:rPr lang="cs-CZ" dirty="0" err="1" smtClean="0"/>
              <a:t>worms</a:t>
            </a:r>
            <a:endParaRPr lang="cs-CZ" dirty="0"/>
          </a:p>
        </p:txBody>
      </p:sp>
      <p:sp>
        <p:nvSpPr>
          <p:cNvPr id="3" name="Zástupný symbol pro obsah 2"/>
          <p:cNvSpPr>
            <a:spLocks noGrp="1"/>
          </p:cNvSpPr>
          <p:nvPr>
            <p:ph idx="1"/>
          </p:nvPr>
        </p:nvSpPr>
        <p:spPr/>
        <p:txBody>
          <a:bodyPr>
            <a:normAutofit/>
          </a:bodyPr>
          <a:lstStyle/>
          <a:p>
            <a:r>
              <a:rPr lang="en-US" dirty="0"/>
              <a:t>The first real worm - 1989 - Big Morris' worm, attacking much of the Internet at that time</a:t>
            </a:r>
          </a:p>
          <a:p>
            <a:r>
              <a:rPr lang="en-US" dirty="0"/>
              <a:t>2003 - </a:t>
            </a:r>
            <a:r>
              <a:rPr lang="en-US" dirty="0" smtClean="0"/>
              <a:t>return </a:t>
            </a:r>
            <a:r>
              <a:rPr lang="en-US" dirty="0"/>
              <a:t>of classic worms - worldwide epidemic, use of the "DCOM exploit" security hole under Windows 2000 / XP. Common antivirus could not prevent infection, you need to install a Microsoft patch or firewall patch.</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Division</a:t>
            </a:r>
            <a:r>
              <a:rPr lang="cs-CZ" dirty="0" smtClean="0"/>
              <a:t> </a:t>
            </a:r>
            <a:r>
              <a:rPr lang="cs-CZ" dirty="0" err="1" smtClean="0"/>
              <a:t>according</a:t>
            </a:r>
            <a:r>
              <a:rPr lang="cs-CZ" dirty="0" smtClean="0"/>
              <a:t> </a:t>
            </a:r>
            <a:r>
              <a:rPr lang="cs-CZ" dirty="0" err="1" smtClean="0"/>
              <a:t>Kaspersky</a:t>
            </a:r>
            <a:r>
              <a:rPr lang="cs-CZ" dirty="0" smtClean="0"/>
              <a:t> </a:t>
            </a:r>
            <a:r>
              <a:rPr lang="cs-CZ" dirty="0" err="1" smtClean="0"/>
              <a:t>Lab</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i="1" dirty="0" err="1" smtClean="0"/>
              <a:t>File</a:t>
            </a:r>
            <a:r>
              <a:rPr lang="cs-CZ" b="1" i="1" dirty="0" smtClean="0"/>
              <a:t> </a:t>
            </a:r>
            <a:r>
              <a:rPr lang="cs-CZ" b="1" i="1" dirty="0" err="1" smtClean="0"/>
              <a:t>worms</a:t>
            </a:r>
            <a:r>
              <a:rPr lang="cs-CZ" b="1" i="1" dirty="0" smtClean="0"/>
              <a:t> </a:t>
            </a:r>
            <a:r>
              <a:rPr lang="cs-CZ" b="1" i="1" dirty="0" smtClean="0"/>
              <a:t>– </a:t>
            </a:r>
            <a:r>
              <a:rPr lang="en-US" dirty="0"/>
              <a:t>they create files for their distribution primarily in system directories, these files with their names are often issued as system files</a:t>
            </a:r>
            <a:endParaRPr lang="cs-CZ" dirty="0" smtClean="0"/>
          </a:p>
          <a:p>
            <a:r>
              <a:rPr lang="cs-CZ" b="1" i="1" dirty="0" smtClean="0"/>
              <a:t>IRC </a:t>
            </a:r>
            <a:r>
              <a:rPr lang="cs-CZ" b="1" i="1" dirty="0" err="1" smtClean="0"/>
              <a:t>worms</a:t>
            </a:r>
            <a:r>
              <a:rPr lang="cs-CZ" b="1" i="1" dirty="0" smtClean="0"/>
              <a:t> </a:t>
            </a:r>
            <a:r>
              <a:rPr lang="cs-CZ" dirty="0" smtClean="0"/>
              <a:t>– </a:t>
            </a:r>
            <a:r>
              <a:rPr lang="en-US" dirty="0"/>
              <a:t>Use the </a:t>
            </a:r>
            <a:r>
              <a:rPr lang="en-US" dirty="0" smtClean="0"/>
              <a:t>IRC</a:t>
            </a:r>
            <a:r>
              <a:rPr lang="cs-CZ" dirty="0" smtClean="0"/>
              <a:t> (a</a:t>
            </a:r>
            <a:r>
              <a:rPr lang="en-US" dirty="0" smtClean="0"/>
              <a:t>n</a:t>
            </a:r>
            <a:r>
              <a:rPr lang="en-US" dirty="0"/>
              <a:t> application layer protocol that facilitates communication in the form of </a:t>
            </a:r>
            <a:r>
              <a:rPr lang="en-US" dirty="0" smtClean="0"/>
              <a:t>text</a:t>
            </a:r>
            <a:r>
              <a:rPr lang="cs-CZ" dirty="0" smtClean="0"/>
              <a:t>)</a:t>
            </a:r>
            <a:r>
              <a:rPr lang="en-US" dirty="0" smtClean="0"/>
              <a:t> </a:t>
            </a:r>
            <a:r>
              <a:rPr lang="en-US" dirty="0"/>
              <a:t>property to send data in executable form; a very common way of spreading worms</a:t>
            </a:r>
            <a:endParaRPr lang="cs-CZ" dirty="0" smtClean="0"/>
          </a:p>
          <a:p>
            <a:r>
              <a:rPr lang="cs-CZ" b="1" i="1" dirty="0" err="1" smtClean="0"/>
              <a:t>Script</a:t>
            </a:r>
            <a:r>
              <a:rPr lang="cs-CZ" b="1" i="1" dirty="0" smtClean="0"/>
              <a:t> </a:t>
            </a:r>
            <a:r>
              <a:rPr lang="cs-CZ" b="1" i="1" dirty="0" err="1" smtClean="0"/>
              <a:t>worms</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Spreading</a:t>
            </a:r>
            <a:r>
              <a:rPr lang="cs-CZ" dirty="0" smtClean="0"/>
              <a:t> </a:t>
            </a:r>
            <a:r>
              <a:rPr lang="cs-CZ" dirty="0" err="1" smtClean="0"/>
              <a:t>of</a:t>
            </a:r>
            <a:r>
              <a:rPr lang="cs-CZ" dirty="0" smtClean="0"/>
              <a:t> </a:t>
            </a:r>
            <a:r>
              <a:rPr lang="cs-CZ" dirty="0" err="1" smtClean="0"/>
              <a:t>worms</a:t>
            </a:r>
            <a:endParaRPr lang="cs-CZ" dirty="0"/>
          </a:p>
        </p:txBody>
      </p:sp>
      <p:sp>
        <p:nvSpPr>
          <p:cNvPr id="3" name="Zástupný symbol pro obsah 2"/>
          <p:cNvSpPr>
            <a:spLocks noGrp="1"/>
          </p:cNvSpPr>
          <p:nvPr>
            <p:ph idx="1"/>
          </p:nvPr>
        </p:nvSpPr>
        <p:spPr/>
        <p:txBody>
          <a:bodyPr>
            <a:normAutofit/>
          </a:bodyPr>
          <a:lstStyle/>
          <a:p>
            <a:r>
              <a:rPr lang="en-US" dirty="0"/>
              <a:t>Files sent as e-mail attachments</a:t>
            </a:r>
          </a:p>
          <a:p>
            <a:r>
              <a:rPr lang="en-US" dirty="0"/>
              <a:t>Through a Web link or an FTP resource</a:t>
            </a:r>
          </a:p>
          <a:p>
            <a:r>
              <a:rPr lang="en-US" dirty="0"/>
              <a:t>Via a link sent in an ICQ or IRC message</a:t>
            </a:r>
          </a:p>
          <a:p>
            <a:r>
              <a:rPr lang="en-US" dirty="0"/>
              <a:t>Through peer-to-peer </a:t>
            </a:r>
            <a:r>
              <a:rPr lang="cs-CZ" dirty="0" smtClean="0"/>
              <a:t>(</a:t>
            </a:r>
            <a:r>
              <a:rPr lang="en-US" dirty="0" smtClean="0"/>
              <a:t>P2P</a:t>
            </a:r>
            <a:r>
              <a:rPr lang="cs-CZ" dirty="0" smtClean="0"/>
              <a:t>)</a:t>
            </a:r>
            <a:r>
              <a:rPr lang="en-US" dirty="0" smtClean="0"/>
              <a:t> networks</a:t>
            </a:r>
            <a:endParaRPr lang="en-US" dirty="0"/>
          </a:p>
          <a:p>
            <a:r>
              <a:rPr lang="en-US" dirty="0"/>
              <a:t>Some worms are spreading like network packets. The packets penetrate directly into the computer memory where the worm code is activated.</a:t>
            </a:r>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SQLSlammer</a:t>
            </a:r>
            <a:r>
              <a:rPr lang="cs-CZ" dirty="0" smtClean="0"/>
              <a:t> </a:t>
            </a:r>
            <a:r>
              <a:rPr lang="cs-CZ" dirty="0" err="1" smtClean="0"/>
              <a:t>worm</a:t>
            </a:r>
            <a:endParaRPr lang="cs-CZ" dirty="0"/>
          </a:p>
        </p:txBody>
      </p:sp>
      <p:sp>
        <p:nvSpPr>
          <p:cNvPr id="3" name="Zástupný symbol pro obsah 2"/>
          <p:cNvSpPr>
            <a:spLocks noGrp="1"/>
          </p:cNvSpPr>
          <p:nvPr>
            <p:ph idx="1"/>
          </p:nvPr>
        </p:nvSpPr>
        <p:spPr/>
        <p:txBody>
          <a:bodyPr>
            <a:normAutofit lnSpcReduction="10000"/>
          </a:bodyPr>
          <a:lstStyle/>
          <a:p>
            <a:r>
              <a:rPr lang="en-US" dirty="0"/>
              <a:t>has exploited the security hole in Microsoft SQL Server. If the UDP packets on the 376-byte port 1433 (which is the size of the entire </a:t>
            </a:r>
            <a:r>
              <a:rPr lang="en-US" dirty="0" err="1"/>
              <a:t>SQLSlammer</a:t>
            </a:r>
            <a:r>
              <a:rPr lang="en-US" dirty="0"/>
              <a:t> worm) arrive at MS SQL Server with a non-secured security hole, the underrun buffer has been infected</a:t>
            </a:r>
          </a:p>
          <a:p>
            <a:r>
              <a:rPr lang="en-US" dirty="0" err="1"/>
              <a:t>SQLSlammer</a:t>
            </a:r>
            <a:r>
              <a:rPr lang="en-US" dirty="0"/>
              <a:t> settled in memory and started generating and then sending more UDP packets to random IP addresses.</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sz="2400" b="1" dirty="0"/>
              <a:t>Graph showing extreme workload LAN 100 Mbit / s network UDP packets - SQL Slammer worm</a:t>
            </a:r>
            <a:endParaRPr lang="cs-CZ" sz="4000" dirty="0"/>
          </a:p>
        </p:txBody>
      </p:sp>
      <p:pic>
        <p:nvPicPr>
          <p:cNvPr id="26629" name="Picture 5" descr="http://www.robertgraham.com/journal/030126-image3.gif"/>
          <p:cNvPicPr>
            <a:picLocks noChangeAspect="1" noChangeArrowheads="1"/>
          </p:cNvPicPr>
          <p:nvPr/>
        </p:nvPicPr>
        <p:blipFill>
          <a:blip r:embed="rId2" r:link="rId3" cstate="print"/>
          <a:srcRect/>
          <a:stretch>
            <a:fillRect/>
          </a:stretch>
        </p:blipFill>
        <p:spPr bwMode="auto">
          <a:xfrm>
            <a:off x="0" y="1484784"/>
            <a:ext cx="9144000" cy="4300537"/>
          </a:xfrm>
          <a:prstGeom prst="rect">
            <a:avLst/>
          </a:prstGeom>
          <a:noFill/>
          <a:ln w="9525">
            <a:noFill/>
            <a:miter lim="800000"/>
            <a:headEnd/>
            <a:tailEnd/>
          </a:ln>
        </p:spPr>
      </p:pic>
      <p:sp>
        <p:nvSpPr>
          <p:cNvPr id="4" name="Text Box 4"/>
          <p:cNvSpPr txBox="1">
            <a:spLocks noChangeArrowheads="1"/>
          </p:cNvSpPr>
          <p:nvPr/>
        </p:nvSpPr>
        <p:spPr bwMode="auto">
          <a:xfrm>
            <a:off x="395288" y="6035675"/>
            <a:ext cx="8458200" cy="822325"/>
          </a:xfrm>
          <a:prstGeom prst="rect">
            <a:avLst/>
          </a:prstGeom>
          <a:noFill/>
          <a:ln w="9525">
            <a:noFill/>
            <a:miter lim="800000"/>
            <a:headEnd/>
            <a:tailEnd/>
          </a:ln>
          <a:effectLst/>
        </p:spPr>
        <p:txBody>
          <a:bodyPr>
            <a:spAutoFit/>
          </a:bodyPr>
          <a:lstStyle/>
          <a:p>
            <a:pPr>
              <a:spcBef>
                <a:spcPct val="50000"/>
              </a:spcBef>
            </a:pPr>
            <a:r>
              <a:rPr lang="cs-CZ" dirty="0"/>
              <a:t>použity podklady Zelenka, J., Hák, I.: Ochrana dat. Škodlivý software, skripta </a:t>
            </a:r>
            <a:r>
              <a:rPr lang="cs-CZ" dirty="0" err="1"/>
              <a:t>Gaudeamus</a:t>
            </a:r>
            <a:r>
              <a:rPr lang="cs-CZ" dirty="0"/>
              <a:t> Hradec Králové, 2005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Trojan </a:t>
            </a:r>
            <a:r>
              <a:rPr lang="cs-CZ" dirty="0" err="1" smtClean="0"/>
              <a:t>Horse</a:t>
            </a:r>
            <a:endParaRPr lang="cs-CZ" dirty="0"/>
          </a:p>
        </p:txBody>
      </p:sp>
      <p:sp>
        <p:nvSpPr>
          <p:cNvPr id="3" name="Zástupný symbol pro obsah 2"/>
          <p:cNvSpPr>
            <a:spLocks noGrp="1"/>
          </p:cNvSpPr>
          <p:nvPr>
            <p:ph idx="1"/>
          </p:nvPr>
        </p:nvSpPr>
        <p:spPr/>
        <p:txBody>
          <a:bodyPr/>
          <a:lstStyle/>
          <a:p>
            <a:endParaRPr lang="cs-CZ" dirty="0"/>
          </a:p>
        </p:txBody>
      </p:sp>
      <p:pic>
        <p:nvPicPr>
          <p:cNvPr id="1026" name="Picture 2" descr="File:Brad Pitt horse, Çanakkale.jpg">
            <a:hlinkClick r:id="rId2"/>
          </p:cNvPr>
          <p:cNvPicPr>
            <a:picLocks noChangeAspect="1" noChangeArrowheads="1"/>
          </p:cNvPicPr>
          <p:nvPr/>
        </p:nvPicPr>
        <p:blipFill>
          <a:blip r:embed="rId3" cstate="print"/>
          <a:srcRect/>
          <a:stretch>
            <a:fillRect/>
          </a:stretch>
        </p:blipFill>
        <p:spPr bwMode="auto">
          <a:xfrm>
            <a:off x="1691680" y="1628800"/>
            <a:ext cx="5832648" cy="483899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Trojan </a:t>
            </a:r>
            <a:r>
              <a:rPr lang="cs-CZ" dirty="0" err="1" smtClean="0"/>
              <a:t>Horse</a:t>
            </a:r>
            <a:endParaRPr lang="cs-CZ" dirty="0"/>
          </a:p>
        </p:txBody>
      </p:sp>
      <p:sp>
        <p:nvSpPr>
          <p:cNvPr id="3" name="Zástupný symbol pro obsah 2"/>
          <p:cNvSpPr>
            <a:spLocks noGrp="1"/>
          </p:cNvSpPr>
          <p:nvPr>
            <p:ph idx="1"/>
          </p:nvPr>
        </p:nvSpPr>
        <p:spPr>
          <a:xfrm>
            <a:off x="467544" y="1556792"/>
            <a:ext cx="8229600" cy="4525963"/>
          </a:xfrm>
        </p:spPr>
        <p:txBody>
          <a:bodyPr>
            <a:normAutofit/>
          </a:bodyPr>
          <a:lstStyle/>
          <a:p>
            <a:pPr>
              <a:buNone/>
            </a:pPr>
            <a:r>
              <a:rPr lang="cs-CZ" b="1" dirty="0" smtClean="0">
                <a:solidFill>
                  <a:srgbClr val="0070C0"/>
                </a:solidFill>
              </a:rPr>
              <a:t>Trojan </a:t>
            </a:r>
            <a:r>
              <a:rPr lang="cs-CZ" b="1" dirty="0" err="1" smtClean="0">
                <a:solidFill>
                  <a:srgbClr val="0070C0"/>
                </a:solidFill>
              </a:rPr>
              <a:t>Horse</a:t>
            </a:r>
            <a:r>
              <a:rPr lang="cs-CZ" b="1" dirty="0" smtClean="0">
                <a:solidFill>
                  <a:srgbClr val="0070C0"/>
                </a:solidFill>
              </a:rPr>
              <a:t> </a:t>
            </a:r>
            <a:r>
              <a:rPr lang="cs-CZ" dirty="0" smtClean="0"/>
              <a:t> </a:t>
            </a:r>
            <a:r>
              <a:rPr lang="cs-CZ" dirty="0" smtClean="0"/>
              <a:t>– </a:t>
            </a:r>
            <a:r>
              <a:rPr lang="en-US" dirty="0"/>
              <a:t>programs that, in addition to doing what they declare, do something else for </a:t>
            </a:r>
            <a:r>
              <a:rPr lang="en-US" dirty="0" smtClean="0"/>
              <a:t>us</a:t>
            </a:r>
            <a:r>
              <a:rPr lang="cs-CZ" dirty="0" smtClean="0"/>
              <a:t> -</a:t>
            </a:r>
            <a:r>
              <a:rPr lang="en-US" dirty="0" smtClean="0"/>
              <a:t> </a:t>
            </a:r>
            <a:r>
              <a:rPr lang="en-US" dirty="0"/>
              <a:t>malicious / unwanted.</a:t>
            </a:r>
          </a:p>
          <a:p>
            <a:pPr>
              <a:buNone/>
            </a:pPr>
            <a:r>
              <a:rPr lang="en-US" dirty="0"/>
              <a:t>Unlike viruses, they do not spread themselves.</a:t>
            </a:r>
            <a:endParaRPr lang="cs-CZ" dirty="0" smtClean="0"/>
          </a:p>
          <a:p>
            <a:pPr>
              <a:buNone/>
            </a:pPr>
            <a:r>
              <a:rPr lang="en-US" b="1" dirty="0"/>
              <a:t>Downloaders</a:t>
            </a:r>
            <a:r>
              <a:rPr lang="en-US" dirty="0"/>
              <a:t> can also be included in this category.</a:t>
            </a:r>
          </a:p>
          <a:p>
            <a:pPr>
              <a:buNone/>
            </a:pPr>
            <a:r>
              <a:rPr lang="en-US" b="1" dirty="0"/>
              <a:t>Trojan-proxy</a:t>
            </a:r>
            <a:r>
              <a:rPr lang="en-US" dirty="0"/>
              <a:t> - creates a proxy server for additional attacks from the infected computer.</a:t>
            </a:r>
            <a:endParaRPr lang="cs-CZ" dirty="0" smtClean="0"/>
          </a:p>
          <a:p>
            <a:pPr>
              <a:buNone/>
            </a:pP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Viruses</a:t>
            </a:r>
            <a:endParaRPr lang="cs-CZ" dirty="0"/>
          </a:p>
        </p:txBody>
      </p:sp>
      <p:sp>
        <p:nvSpPr>
          <p:cNvPr id="3" name="Zástupný symbol pro obsah 2"/>
          <p:cNvSpPr>
            <a:spLocks noGrp="1"/>
          </p:cNvSpPr>
          <p:nvPr>
            <p:ph idx="1"/>
          </p:nvPr>
        </p:nvSpPr>
        <p:spPr>
          <a:xfrm>
            <a:off x="395536" y="1340768"/>
            <a:ext cx="8229600" cy="4752528"/>
          </a:xfrm>
        </p:spPr>
        <p:txBody>
          <a:bodyPr>
            <a:normAutofit fontScale="92500" lnSpcReduction="20000"/>
          </a:bodyPr>
          <a:lstStyle/>
          <a:p>
            <a:pPr>
              <a:buNone/>
            </a:pPr>
            <a:endParaRPr lang="cs-CZ" sz="2800" dirty="0" smtClean="0">
              <a:solidFill>
                <a:srgbClr val="0070C0"/>
              </a:solidFill>
            </a:endParaRPr>
          </a:p>
          <a:p>
            <a:pPr>
              <a:buNone/>
            </a:pPr>
            <a:endParaRPr lang="cs-CZ" sz="2800" dirty="0" smtClean="0">
              <a:solidFill>
                <a:srgbClr val="0070C0"/>
              </a:solidFill>
            </a:endParaRPr>
          </a:p>
          <a:p>
            <a:pPr>
              <a:buNone/>
            </a:pPr>
            <a:endParaRPr lang="cs-CZ" sz="2800" dirty="0" smtClean="0">
              <a:solidFill>
                <a:srgbClr val="0070C0"/>
              </a:solidFill>
            </a:endParaRPr>
          </a:p>
          <a:p>
            <a:pPr>
              <a:buNone/>
            </a:pPr>
            <a:endParaRPr lang="cs-CZ" sz="2800" dirty="0" smtClean="0">
              <a:solidFill>
                <a:srgbClr val="0070C0"/>
              </a:solidFill>
            </a:endParaRPr>
          </a:p>
          <a:p>
            <a:pPr>
              <a:buNone/>
            </a:pPr>
            <a:endParaRPr lang="cs-CZ" sz="2800" dirty="0" smtClean="0">
              <a:solidFill>
                <a:srgbClr val="0070C0"/>
              </a:solidFill>
            </a:endParaRPr>
          </a:p>
          <a:p>
            <a:pPr>
              <a:buNone/>
            </a:pPr>
            <a:r>
              <a:rPr lang="cs-CZ" sz="2800" dirty="0" smtClean="0">
                <a:solidFill>
                  <a:srgbClr val="0070C0"/>
                </a:solidFill>
              </a:rPr>
              <a:t>	Virus</a:t>
            </a:r>
            <a:r>
              <a:rPr lang="en-US" sz="2800" dirty="0"/>
              <a:t> is a type of malicious software program ("malware") that, when executed, replicates itself by modifying other computer programs and inserting its own code</a:t>
            </a:r>
            <a:r>
              <a:rPr lang="en-US" sz="2800" dirty="0" smtClean="0"/>
              <a:t>.</a:t>
            </a:r>
            <a:r>
              <a:rPr lang="en-US" sz="2800" dirty="0"/>
              <a:t> </a:t>
            </a:r>
            <a:endParaRPr lang="cs-CZ" sz="2800" dirty="0" smtClean="0"/>
          </a:p>
          <a:p>
            <a:pPr>
              <a:buNone/>
            </a:pPr>
            <a:r>
              <a:rPr lang="cs-CZ" sz="2800" dirty="0"/>
              <a:t> </a:t>
            </a:r>
            <a:r>
              <a:rPr lang="cs-CZ" sz="2800" dirty="0" smtClean="0"/>
              <a:t>    </a:t>
            </a:r>
            <a:r>
              <a:rPr lang="en-US" sz="2800" dirty="0" smtClean="0"/>
              <a:t>Infected </a:t>
            </a:r>
            <a:r>
              <a:rPr lang="en-US" sz="2800" dirty="0"/>
              <a:t>computer programs can include, as well, data files, or the "boot" sector of the hard drive. When this replication succeeds, the affected areas are then said to be "infected" with a computer virus.</a:t>
            </a:r>
            <a:r>
              <a:rPr lang="cs-CZ" sz="2800" dirty="0" smtClean="0"/>
              <a:t>.</a:t>
            </a:r>
          </a:p>
        </p:txBody>
      </p:sp>
      <p:pic>
        <p:nvPicPr>
          <p:cNvPr id="75777" name="Picture 1"/>
          <p:cNvPicPr>
            <a:picLocks noChangeAspect="1" noChangeArrowheads="1"/>
          </p:cNvPicPr>
          <p:nvPr/>
        </p:nvPicPr>
        <p:blipFill>
          <a:blip r:embed="rId2" cstate="print"/>
          <a:srcRect/>
          <a:stretch>
            <a:fillRect/>
          </a:stretch>
        </p:blipFill>
        <p:spPr bwMode="auto">
          <a:xfrm>
            <a:off x="4788024" y="1340768"/>
            <a:ext cx="2767164" cy="172819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Malware</a:t>
            </a:r>
            <a:r>
              <a:rPr lang="cs-CZ" dirty="0" smtClean="0"/>
              <a:t>  „</a:t>
            </a:r>
            <a:r>
              <a:rPr lang="cs-CZ" dirty="0" err="1" smtClean="0"/>
              <a:t>trojan</a:t>
            </a:r>
            <a:r>
              <a:rPr lang="cs-CZ" dirty="0" smtClean="0"/>
              <a:t> </a:t>
            </a:r>
            <a:r>
              <a:rPr lang="cs-CZ" dirty="0" err="1" smtClean="0"/>
              <a:t>horse</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sz="2800" dirty="0" err="1" smtClean="0">
                <a:solidFill>
                  <a:srgbClr val="0070C0"/>
                </a:solidFill>
              </a:rPr>
              <a:t>Keylogger</a:t>
            </a:r>
            <a:r>
              <a:rPr lang="cs-CZ" sz="2800" dirty="0" smtClean="0">
                <a:solidFill>
                  <a:srgbClr val="0070C0"/>
                </a:solidFill>
              </a:rPr>
              <a:t> </a:t>
            </a:r>
            <a:r>
              <a:rPr lang="cs-CZ" sz="2800" dirty="0" smtClean="0"/>
              <a:t>– </a:t>
            </a:r>
            <a:r>
              <a:rPr lang="cs-CZ" sz="2800" dirty="0" err="1" smtClean="0"/>
              <a:t>r</a:t>
            </a:r>
            <a:r>
              <a:rPr lang="cs-CZ" sz="2800" dirty="0" err="1" smtClean="0"/>
              <a:t>ecords</a:t>
            </a:r>
            <a:r>
              <a:rPr lang="cs-CZ" sz="2800" dirty="0" smtClean="0"/>
              <a:t> </a:t>
            </a:r>
            <a:r>
              <a:rPr lang="cs-CZ" sz="2800" dirty="0" err="1"/>
              <a:t>keystrokes</a:t>
            </a:r>
            <a:endParaRPr lang="cs-CZ" sz="2800" dirty="0" smtClean="0"/>
          </a:p>
          <a:p>
            <a:r>
              <a:rPr lang="cs-CZ" sz="2800" dirty="0" smtClean="0">
                <a:solidFill>
                  <a:srgbClr val="0070C0"/>
                </a:solidFill>
              </a:rPr>
              <a:t>Dialer</a:t>
            </a:r>
            <a:r>
              <a:rPr lang="cs-CZ" sz="2800" dirty="0" smtClean="0"/>
              <a:t> – </a:t>
            </a:r>
            <a:r>
              <a:rPr lang="en-US" sz="2800" dirty="0"/>
              <a:t>Dial-up (often foreign) connection without user's knowledge</a:t>
            </a:r>
            <a:endParaRPr lang="cs-CZ" sz="2800" dirty="0" smtClean="0"/>
          </a:p>
          <a:p>
            <a:r>
              <a:rPr lang="cs-CZ" sz="2800" dirty="0" err="1" smtClean="0">
                <a:solidFill>
                  <a:srgbClr val="0070C0"/>
                </a:solidFill>
              </a:rPr>
              <a:t>Dropper</a:t>
            </a:r>
            <a:r>
              <a:rPr lang="cs-CZ" sz="2800" dirty="0" smtClean="0"/>
              <a:t> – </a:t>
            </a:r>
            <a:r>
              <a:rPr lang="en-US" sz="2800" dirty="0"/>
              <a:t> After running, it will let the other software </a:t>
            </a:r>
            <a:r>
              <a:rPr lang="cs-CZ" sz="2800" dirty="0" err="1" smtClean="0"/>
              <a:t>be</a:t>
            </a:r>
            <a:r>
              <a:rPr lang="cs-CZ" sz="2800" dirty="0" smtClean="0"/>
              <a:t> </a:t>
            </a:r>
            <a:r>
              <a:rPr lang="cs-CZ" sz="2800" dirty="0" err="1" smtClean="0"/>
              <a:t>installed</a:t>
            </a:r>
            <a:r>
              <a:rPr lang="cs-CZ" sz="2800" dirty="0" smtClean="0"/>
              <a:t> in </a:t>
            </a:r>
            <a:r>
              <a:rPr lang="cs-CZ" sz="2800" dirty="0" err="1" smtClean="0"/>
              <a:t>the</a:t>
            </a:r>
            <a:r>
              <a:rPr lang="cs-CZ" sz="2800" dirty="0" smtClean="0"/>
              <a:t> </a:t>
            </a:r>
            <a:r>
              <a:rPr lang="en-US" sz="2800" dirty="0" smtClean="0"/>
              <a:t>system </a:t>
            </a:r>
            <a:r>
              <a:rPr lang="en-US" sz="2800" dirty="0"/>
              <a:t>and ensure </a:t>
            </a:r>
            <a:r>
              <a:rPr lang="en-US" sz="2800" dirty="0" smtClean="0"/>
              <a:t>it</a:t>
            </a:r>
            <a:r>
              <a:rPr lang="cs-CZ" sz="2800" dirty="0" smtClean="0"/>
              <a:t>s</a:t>
            </a:r>
            <a:r>
              <a:rPr lang="en-US" sz="2800" dirty="0" smtClean="0"/>
              <a:t> </a:t>
            </a:r>
            <a:r>
              <a:rPr lang="en-US" sz="2800" dirty="0" err="1" smtClean="0"/>
              <a:t>activat</a:t>
            </a:r>
            <a:r>
              <a:rPr lang="cs-CZ" sz="2800" dirty="0" err="1" smtClean="0"/>
              <a:t>ing</a:t>
            </a:r>
            <a:endParaRPr lang="cs-CZ" sz="2800" dirty="0" smtClean="0"/>
          </a:p>
          <a:p>
            <a:r>
              <a:rPr lang="cs-CZ" sz="2800" dirty="0" err="1" smtClean="0">
                <a:solidFill>
                  <a:srgbClr val="0070C0"/>
                </a:solidFill>
              </a:rPr>
              <a:t>Downloader</a:t>
            </a:r>
            <a:r>
              <a:rPr lang="cs-CZ" sz="2800" dirty="0" smtClean="0"/>
              <a:t> </a:t>
            </a:r>
            <a:r>
              <a:rPr lang="cs-CZ" sz="2800" dirty="0" smtClean="0"/>
              <a:t>– </a:t>
            </a:r>
            <a:r>
              <a:rPr lang="en-US" sz="2800" dirty="0"/>
              <a:t>After </a:t>
            </a:r>
            <a:r>
              <a:rPr lang="cs-CZ" sz="2800" dirty="0" err="1" smtClean="0"/>
              <a:t>starts</a:t>
            </a:r>
            <a:r>
              <a:rPr lang="en-US" sz="2800" dirty="0" smtClean="0"/>
              <a:t>, </a:t>
            </a:r>
            <a:r>
              <a:rPr lang="cs-CZ" sz="2800" dirty="0" err="1" smtClean="0"/>
              <a:t>allows</a:t>
            </a:r>
            <a:r>
              <a:rPr lang="cs-CZ" sz="2800" dirty="0" smtClean="0"/>
              <a:t> </a:t>
            </a:r>
            <a:r>
              <a:rPr lang="en-US" sz="2800" dirty="0" smtClean="0"/>
              <a:t>viruses </a:t>
            </a:r>
            <a:r>
              <a:rPr lang="en-US" sz="2800" dirty="0"/>
              <a:t>and Trojans download from a predetermined location</a:t>
            </a:r>
            <a:endParaRPr lang="cs-CZ" sz="2800" dirty="0" smtClean="0"/>
          </a:p>
          <a:p>
            <a:r>
              <a:rPr lang="cs-CZ" sz="2800" dirty="0" err="1" smtClean="0">
                <a:solidFill>
                  <a:srgbClr val="0070C0"/>
                </a:solidFill>
              </a:rPr>
              <a:t>Backdoor</a:t>
            </a:r>
            <a:endParaRPr lang="cs-CZ" sz="2800" dirty="0" smtClean="0">
              <a:solidFill>
                <a:srgbClr val="0070C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Rootkit</a:t>
            </a:r>
            <a:endParaRPr lang="cs-CZ" dirty="0"/>
          </a:p>
        </p:txBody>
      </p:sp>
      <p:sp>
        <p:nvSpPr>
          <p:cNvPr id="3" name="Zástupný symbol pro obsah 2"/>
          <p:cNvSpPr>
            <a:spLocks noGrp="1"/>
          </p:cNvSpPr>
          <p:nvPr>
            <p:ph idx="1"/>
          </p:nvPr>
        </p:nvSpPr>
        <p:spPr/>
        <p:txBody>
          <a:bodyPr>
            <a:normAutofit/>
          </a:bodyPr>
          <a:lstStyle/>
          <a:p>
            <a:pPr lvl="1"/>
            <a:r>
              <a:rPr lang="en-US" sz="3200" dirty="0"/>
              <a:t>a program that serves to mask certain attacker's activities and the presence of SW on the computer; attempt to remotely access computers with administrator rights</a:t>
            </a:r>
          </a:p>
          <a:p>
            <a:pPr lvl="1"/>
            <a:r>
              <a:rPr lang="en-US" sz="3200" dirty="0"/>
              <a:t>1986 Brain Virus - Captured attempts to read the boot sector</a:t>
            </a:r>
          </a:p>
          <a:p>
            <a:pPr lvl="1"/>
            <a:r>
              <a:rPr lang="en-US" sz="3200" dirty="0"/>
              <a:t>Windows and UNIX systems</a:t>
            </a:r>
            <a:endParaRPr lang="cs-CZ"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Rootkit</a:t>
            </a:r>
            <a:endParaRPr lang="cs-CZ" dirty="0"/>
          </a:p>
        </p:txBody>
      </p:sp>
      <p:sp>
        <p:nvSpPr>
          <p:cNvPr id="3" name="Zástupný symbol pro obsah 2"/>
          <p:cNvSpPr>
            <a:spLocks noGrp="1"/>
          </p:cNvSpPr>
          <p:nvPr>
            <p:ph idx="1"/>
          </p:nvPr>
        </p:nvSpPr>
        <p:spPr/>
        <p:txBody>
          <a:bodyPr/>
          <a:lstStyle/>
          <a:p>
            <a:r>
              <a:rPr lang="cs-CZ" dirty="0" smtClean="0"/>
              <a:t>User-mode </a:t>
            </a:r>
            <a:r>
              <a:rPr lang="cs-CZ" dirty="0" err="1" smtClean="0"/>
              <a:t>rootkit</a:t>
            </a:r>
            <a:endParaRPr lang="cs-CZ" dirty="0" smtClean="0"/>
          </a:p>
          <a:p>
            <a:r>
              <a:rPr lang="cs-CZ" dirty="0" err="1" smtClean="0"/>
              <a:t>Kernel</a:t>
            </a:r>
            <a:r>
              <a:rPr lang="cs-CZ" dirty="0" smtClean="0"/>
              <a:t>-mode </a:t>
            </a:r>
            <a:r>
              <a:rPr lang="cs-CZ" dirty="0" err="1" smtClean="0"/>
              <a:t>rootkit</a:t>
            </a:r>
            <a:endParaRPr lang="cs-CZ" dirty="0" smtClean="0"/>
          </a:p>
          <a:p>
            <a:r>
              <a:rPr lang="cs-CZ" dirty="0" smtClean="0"/>
              <a:t>Firmware </a:t>
            </a:r>
            <a:r>
              <a:rPr lang="cs-CZ" dirty="0" err="1" smtClean="0"/>
              <a:t>rootkit</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Bloatware</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Bloatware</a:t>
            </a:r>
            <a:r>
              <a:rPr lang="cs-CZ" dirty="0" smtClean="0"/>
              <a:t> </a:t>
            </a:r>
            <a:r>
              <a:rPr lang="en-US" dirty="0"/>
              <a:t>is a term that indicates the tendency for newer computer programs to leave more clues after their installation than necessary, have many unnecessary features that are not used by ordinary users, or offer little or no benefit to their users.</a:t>
            </a:r>
          </a:p>
          <a:p>
            <a:r>
              <a:rPr lang="en-US" dirty="0"/>
              <a:t>Also, software that is preinstalled on a purchased computer and usually is a time-limited trial version or a basic one for a trimmed or "beginner" version.</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Exploit</a:t>
            </a:r>
            <a:endParaRPr lang="cs-CZ" dirty="0"/>
          </a:p>
        </p:txBody>
      </p:sp>
      <p:sp>
        <p:nvSpPr>
          <p:cNvPr id="3" name="Zástupný symbol pro obsah 2"/>
          <p:cNvSpPr>
            <a:spLocks noGrp="1"/>
          </p:cNvSpPr>
          <p:nvPr>
            <p:ph idx="1"/>
          </p:nvPr>
        </p:nvSpPr>
        <p:spPr/>
        <p:txBody>
          <a:bodyPr/>
          <a:lstStyle/>
          <a:p>
            <a:r>
              <a:rPr lang="en-US" dirty="0"/>
              <a:t>A program that uses a known OS </a:t>
            </a:r>
            <a:r>
              <a:rPr lang="cs-CZ" dirty="0" err="1" smtClean="0"/>
              <a:t>or</a:t>
            </a:r>
            <a:r>
              <a:rPr lang="cs-CZ" dirty="0" smtClean="0"/>
              <a:t> </a:t>
            </a:r>
            <a:r>
              <a:rPr lang="cs-CZ" dirty="0" err="1" smtClean="0"/>
              <a:t>application</a:t>
            </a:r>
            <a:r>
              <a:rPr lang="cs-CZ" dirty="0" smtClean="0"/>
              <a:t> </a:t>
            </a:r>
            <a:r>
              <a:rPr lang="en-US" dirty="0" smtClean="0"/>
              <a:t>security vulnerability</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Botnet</a:t>
            </a:r>
            <a:endParaRPr lang="cs-CZ" dirty="0"/>
          </a:p>
        </p:txBody>
      </p:sp>
      <p:sp>
        <p:nvSpPr>
          <p:cNvPr id="3" name="Zástupný symbol pro obsah 2"/>
          <p:cNvSpPr>
            <a:spLocks noGrp="1"/>
          </p:cNvSpPr>
          <p:nvPr>
            <p:ph idx="1"/>
          </p:nvPr>
        </p:nvSpPr>
        <p:spPr/>
        <p:txBody>
          <a:bodyPr>
            <a:normAutofit lnSpcReduction="10000"/>
          </a:bodyPr>
          <a:lstStyle/>
          <a:p>
            <a:r>
              <a:rPr lang="en-US" dirty="0"/>
              <a:t>a program that is secretly installed on the user's computer contains a communication and control module and allows an unauthorized user to remotely control and use this computer to perform various commands.</a:t>
            </a:r>
          </a:p>
          <a:p>
            <a:r>
              <a:rPr lang="en-US" dirty="0"/>
              <a:t>Often uses IRC (Internet Relay Chat) chat channels.</a:t>
            </a:r>
          </a:p>
          <a:p>
            <a:r>
              <a:rPr lang="en-US" dirty="0"/>
              <a:t>Estimate - 47 million infected computers</a:t>
            </a:r>
          </a:p>
          <a:p>
            <a:r>
              <a:rPr lang="en-US" dirty="0"/>
              <a:t>Spam, phishing, </a:t>
            </a:r>
            <a:r>
              <a:rPr lang="en-US" dirty="0" err="1"/>
              <a:t>DoS</a:t>
            </a:r>
            <a:r>
              <a:rPr lang="en-US" dirty="0"/>
              <a:t> attacks ...</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Password</a:t>
            </a:r>
            <a:r>
              <a:rPr lang="cs-CZ" dirty="0" smtClean="0"/>
              <a:t> </a:t>
            </a:r>
            <a:r>
              <a:rPr lang="cs-CZ" dirty="0" err="1" smtClean="0"/>
              <a:t>cracker</a:t>
            </a:r>
            <a:endParaRPr lang="cs-CZ" dirty="0"/>
          </a:p>
        </p:txBody>
      </p:sp>
      <p:sp>
        <p:nvSpPr>
          <p:cNvPr id="3" name="Zástupný symbol pro obsah 2"/>
          <p:cNvSpPr>
            <a:spLocks noGrp="1"/>
          </p:cNvSpPr>
          <p:nvPr>
            <p:ph idx="1"/>
          </p:nvPr>
        </p:nvSpPr>
        <p:spPr/>
        <p:txBody>
          <a:bodyPr/>
          <a:lstStyle/>
          <a:p>
            <a:r>
              <a:rPr lang="en-US" dirty="0"/>
              <a:t>A program designed to remove passwords</a:t>
            </a:r>
          </a:p>
          <a:p>
            <a:r>
              <a:rPr lang="en-US" dirty="0"/>
              <a:t>The method of brute force or dictionary attack</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Hoax</a:t>
            </a:r>
            <a:r>
              <a:rPr lang="cs-CZ" dirty="0" smtClean="0"/>
              <a:t> and </a:t>
            </a:r>
            <a:r>
              <a:rPr lang="cs-CZ" dirty="0"/>
              <a:t>S</a:t>
            </a:r>
            <a:r>
              <a:rPr lang="cs-CZ" dirty="0" smtClean="0"/>
              <a:t>pam</a:t>
            </a:r>
            <a:endParaRPr lang="cs-CZ" dirty="0"/>
          </a:p>
        </p:txBody>
      </p:sp>
      <p:sp>
        <p:nvSpPr>
          <p:cNvPr id="3" name="Zástupný symbol pro obsah 2"/>
          <p:cNvSpPr>
            <a:spLocks noGrp="1"/>
          </p:cNvSpPr>
          <p:nvPr>
            <p:ph idx="1"/>
          </p:nvPr>
        </p:nvSpPr>
        <p:spPr/>
        <p:txBody>
          <a:bodyPr/>
          <a:lstStyle/>
          <a:p>
            <a:r>
              <a:rPr lang="cs-CZ" b="1" dirty="0" err="1" smtClean="0"/>
              <a:t>Hoax</a:t>
            </a:r>
            <a:r>
              <a:rPr lang="cs-CZ" dirty="0" smtClean="0"/>
              <a:t> – </a:t>
            </a:r>
            <a:r>
              <a:rPr lang="en-US" dirty="0"/>
              <a:t>mass-spread false alert, prank or </a:t>
            </a:r>
            <a:r>
              <a:rPr lang="en-US" dirty="0" smtClean="0"/>
              <a:t>mystification</a:t>
            </a:r>
            <a:endParaRPr lang="cs-CZ" dirty="0" smtClean="0"/>
          </a:p>
          <a:p>
            <a:r>
              <a:rPr lang="cs-CZ" b="1" dirty="0" smtClean="0"/>
              <a:t>Spam</a:t>
            </a:r>
            <a:r>
              <a:rPr lang="cs-CZ" dirty="0" smtClean="0"/>
              <a:t> </a:t>
            </a:r>
            <a:r>
              <a:rPr lang="cs-CZ" dirty="0" smtClean="0"/>
              <a:t>- </a:t>
            </a:r>
            <a:r>
              <a:rPr lang="en-US" dirty="0"/>
              <a:t>unsolicited mass-forwarding (most often advertising) communications spread over the Internet</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hoax</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Virus warnings</a:t>
            </a:r>
          </a:p>
          <a:p>
            <a:r>
              <a:rPr lang="en-US" dirty="0"/>
              <a:t>Description of other hazards</a:t>
            </a:r>
          </a:p>
          <a:p>
            <a:r>
              <a:rPr lang="en-US" dirty="0"/>
              <a:t>False requests for help</a:t>
            </a:r>
          </a:p>
          <a:p>
            <a:r>
              <a:rPr lang="en-US" dirty="0"/>
              <a:t>Rumors about mobile phones</a:t>
            </a:r>
          </a:p>
          <a:p>
            <a:r>
              <a:rPr lang="en-US" dirty="0"/>
              <a:t>Petitions and challenges</a:t>
            </a:r>
          </a:p>
          <a:p>
            <a:r>
              <a:rPr lang="en-US" dirty="0"/>
              <a:t>Fraudulent emails (</a:t>
            </a:r>
            <a:r>
              <a:rPr lang="en-US" dirty="0" err="1"/>
              <a:t>eg</a:t>
            </a:r>
            <a:r>
              <a:rPr lang="en-US" dirty="0"/>
              <a:t> from Nigeria)</a:t>
            </a:r>
          </a:p>
          <a:p>
            <a:r>
              <a:rPr lang="en-US" dirty="0"/>
              <a:t>Pyramid games</a:t>
            </a:r>
          </a:p>
          <a:p>
            <a:r>
              <a:rPr lang="en-US" dirty="0"/>
              <a:t>Chain letters of happiness</a:t>
            </a:r>
          </a:p>
          <a:p>
            <a:r>
              <a:rPr lang="en-US" dirty="0"/>
              <a:t>Funeral news</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Phishing</a:t>
            </a:r>
            <a:endParaRPr lang="cs-CZ" dirty="0"/>
          </a:p>
        </p:txBody>
      </p:sp>
      <p:sp>
        <p:nvSpPr>
          <p:cNvPr id="3" name="Zástupný symbol pro obsah 2"/>
          <p:cNvSpPr>
            <a:spLocks noGrp="1"/>
          </p:cNvSpPr>
          <p:nvPr>
            <p:ph idx="1"/>
          </p:nvPr>
        </p:nvSpPr>
        <p:spPr/>
        <p:txBody>
          <a:bodyPr/>
          <a:lstStyle/>
          <a:p>
            <a:r>
              <a:rPr lang="cs-CZ" dirty="0" smtClean="0"/>
              <a:t>F</a:t>
            </a:r>
            <a:r>
              <a:rPr lang="en-US" dirty="0" err="1" smtClean="0"/>
              <a:t>raudulent</a:t>
            </a:r>
            <a:r>
              <a:rPr lang="en-US" dirty="0" smtClean="0"/>
              <a:t> </a:t>
            </a:r>
            <a:r>
              <a:rPr lang="en-US" dirty="0"/>
              <a:t>technique used on the Internet to retrieve sensitive data (passwords, credit card numbers, etc.) from attack victim</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History</a:t>
            </a:r>
            <a:r>
              <a:rPr lang="cs-CZ" dirty="0" smtClean="0"/>
              <a:t> </a:t>
            </a:r>
            <a:r>
              <a:rPr lang="cs-CZ" dirty="0" err="1" smtClean="0"/>
              <a:t>of</a:t>
            </a:r>
            <a:r>
              <a:rPr lang="cs-CZ" dirty="0" smtClean="0"/>
              <a:t> </a:t>
            </a:r>
            <a:r>
              <a:rPr lang="cs-CZ" dirty="0" err="1" smtClean="0"/>
              <a:t>viruses</a:t>
            </a:r>
            <a:endParaRPr lang="cs-CZ" dirty="0"/>
          </a:p>
        </p:txBody>
      </p:sp>
      <p:sp>
        <p:nvSpPr>
          <p:cNvPr id="3" name="Zástupný symbol pro obsah 2"/>
          <p:cNvSpPr>
            <a:spLocks noGrp="1"/>
          </p:cNvSpPr>
          <p:nvPr>
            <p:ph idx="1"/>
          </p:nvPr>
        </p:nvSpPr>
        <p:spPr/>
        <p:txBody>
          <a:bodyPr/>
          <a:lstStyle/>
          <a:p>
            <a:r>
              <a:rPr lang="cs-CZ" dirty="0" smtClean="0"/>
              <a:t>1963 </a:t>
            </a:r>
            <a:r>
              <a:rPr lang="cs-CZ" dirty="0" smtClean="0"/>
              <a:t>– </a:t>
            </a:r>
            <a:r>
              <a:rPr lang="cs-CZ" dirty="0" err="1" smtClean="0"/>
              <a:t>first</a:t>
            </a:r>
            <a:r>
              <a:rPr lang="cs-CZ" dirty="0" smtClean="0"/>
              <a:t> virus - F</a:t>
            </a:r>
            <a:r>
              <a:rPr lang="cs-CZ" dirty="0" smtClean="0"/>
              <a:t>. </a:t>
            </a:r>
            <a:r>
              <a:rPr lang="cs-CZ" dirty="0" err="1" smtClean="0"/>
              <a:t>Cohen</a:t>
            </a:r>
            <a:r>
              <a:rPr lang="cs-CZ" dirty="0" smtClean="0"/>
              <a:t>, </a:t>
            </a:r>
            <a:r>
              <a:rPr lang="cs-CZ" dirty="0" err="1" smtClean="0"/>
              <a:t>Pensylvania</a:t>
            </a:r>
            <a:r>
              <a:rPr lang="cs-CZ" dirty="0" smtClean="0"/>
              <a:t> </a:t>
            </a:r>
            <a:r>
              <a:rPr lang="cs-CZ" dirty="0" err="1" smtClean="0"/>
              <a:t>uni</a:t>
            </a:r>
            <a:endParaRPr lang="cs-CZ" dirty="0" smtClean="0"/>
          </a:p>
          <a:p>
            <a:r>
              <a:rPr lang="cs-CZ" dirty="0" smtClean="0"/>
              <a:t>1986 – </a:t>
            </a:r>
            <a:r>
              <a:rPr lang="cs-CZ" dirty="0" err="1" smtClean="0"/>
              <a:t>first</a:t>
            </a:r>
            <a:r>
              <a:rPr lang="cs-CZ" dirty="0" smtClean="0"/>
              <a:t> </a:t>
            </a:r>
            <a:r>
              <a:rPr lang="cs-CZ" dirty="0" err="1" smtClean="0"/>
              <a:t>harmful</a:t>
            </a:r>
            <a:r>
              <a:rPr lang="cs-CZ" dirty="0" smtClean="0"/>
              <a:t> virus</a:t>
            </a:r>
            <a:endParaRPr lang="cs-CZ" dirty="0" smtClean="0"/>
          </a:p>
          <a:p>
            <a:r>
              <a:rPr lang="cs-CZ" dirty="0" smtClean="0"/>
              <a:t>1988 – </a:t>
            </a:r>
            <a:r>
              <a:rPr lang="cs-CZ" dirty="0" err="1" smtClean="0"/>
              <a:t>first</a:t>
            </a:r>
            <a:r>
              <a:rPr lang="cs-CZ" dirty="0" smtClean="0"/>
              <a:t> antivirus </a:t>
            </a:r>
            <a:r>
              <a:rPr lang="cs-CZ" dirty="0" smtClean="0"/>
              <a:t>- </a:t>
            </a:r>
            <a:r>
              <a:rPr lang="cs-CZ" dirty="0" err="1" smtClean="0"/>
              <a:t>McAfee</a:t>
            </a:r>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Výsledek obrázku pro phishing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84261"/>
            <a:ext cx="8208912" cy="588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86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descr="Výsledek obrázku pro phishing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541"/>
            <a:ext cx="8307625" cy="478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42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Spyware</a:t>
            </a:r>
            <a:endParaRPr lang="cs-CZ" dirty="0"/>
          </a:p>
        </p:txBody>
      </p:sp>
      <p:sp>
        <p:nvSpPr>
          <p:cNvPr id="3" name="Zástupný symbol pro obsah 2"/>
          <p:cNvSpPr>
            <a:spLocks noGrp="1"/>
          </p:cNvSpPr>
          <p:nvPr>
            <p:ph idx="1"/>
          </p:nvPr>
        </p:nvSpPr>
        <p:spPr/>
        <p:txBody>
          <a:bodyPr/>
          <a:lstStyle/>
          <a:p>
            <a:r>
              <a:rPr lang="en-US" dirty="0"/>
              <a:t>Collects personal information, user activity, or data from the infected computer</a:t>
            </a: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Salami</a:t>
            </a:r>
            <a:r>
              <a:rPr lang="cs-CZ" dirty="0" smtClean="0"/>
              <a:t> </a:t>
            </a:r>
            <a:r>
              <a:rPr lang="cs-CZ" dirty="0" err="1"/>
              <a:t>A</a:t>
            </a:r>
            <a:r>
              <a:rPr lang="cs-CZ" dirty="0" err="1" smtClean="0"/>
              <a:t>ttack</a:t>
            </a:r>
            <a:endParaRPr lang="cs-CZ" dirty="0"/>
          </a:p>
        </p:txBody>
      </p:sp>
      <p:sp>
        <p:nvSpPr>
          <p:cNvPr id="3" name="Zástupný symbol pro obsah 2"/>
          <p:cNvSpPr>
            <a:spLocks noGrp="1"/>
          </p:cNvSpPr>
          <p:nvPr>
            <p:ph idx="1"/>
          </p:nvPr>
        </p:nvSpPr>
        <p:spPr/>
        <p:txBody>
          <a:bodyPr/>
          <a:lstStyle/>
          <a:p>
            <a:r>
              <a:rPr lang="en-US" dirty="0"/>
              <a:t>Fraud Technique - uses in error or small numerical leftovers to round off</a:t>
            </a:r>
          </a:p>
          <a:p>
            <a:r>
              <a:rPr lang="en-US" dirty="0"/>
              <a:t>Operations in large quantities</a:t>
            </a:r>
          </a:p>
          <a:p>
            <a:r>
              <a:rPr lang="en-US" dirty="0"/>
              <a:t>Hardly detectable</a:t>
            </a: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Programme</a:t>
            </a:r>
            <a:r>
              <a:rPr lang="cs-CZ" dirty="0" smtClean="0"/>
              <a:t> </a:t>
            </a:r>
            <a:r>
              <a:rPr lang="cs-CZ" dirty="0" err="1" smtClean="0"/>
              <a:t>Safety</a:t>
            </a:r>
            <a:endParaRPr lang="cs-CZ" dirty="0"/>
          </a:p>
        </p:txBody>
      </p:sp>
      <p:sp>
        <p:nvSpPr>
          <p:cNvPr id="3" name="Zástupný symbol pro obsah 2"/>
          <p:cNvSpPr>
            <a:spLocks noGrp="1"/>
          </p:cNvSpPr>
          <p:nvPr>
            <p:ph idx="1"/>
          </p:nvPr>
        </p:nvSpPr>
        <p:spPr/>
        <p:txBody>
          <a:bodyPr/>
          <a:lstStyle/>
          <a:p>
            <a:r>
              <a:rPr lang="cs-CZ" dirty="0" err="1" smtClean="0"/>
              <a:t>Covert</a:t>
            </a:r>
            <a:r>
              <a:rPr lang="cs-CZ" dirty="0" smtClean="0"/>
              <a:t> </a:t>
            </a:r>
            <a:r>
              <a:rPr lang="cs-CZ" dirty="0" err="1" smtClean="0"/>
              <a:t>channels</a:t>
            </a:r>
            <a:endParaRPr lang="cs-CZ" dirty="0" smtClean="0"/>
          </a:p>
          <a:p>
            <a:pPr lvl="1"/>
            <a:r>
              <a:rPr lang="en-US" dirty="0"/>
              <a:t>Memory Channels - The process that legally writes is captured by the process that records the recorded </a:t>
            </a:r>
            <a:r>
              <a:rPr lang="en-US" dirty="0" smtClean="0"/>
              <a:t>data</a:t>
            </a:r>
            <a:endParaRPr lang="cs-CZ" dirty="0" smtClean="0"/>
          </a:p>
          <a:p>
            <a:r>
              <a:rPr lang="cs-CZ" dirty="0" err="1" smtClean="0"/>
              <a:t>Greedy</a:t>
            </a:r>
            <a:r>
              <a:rPr lang="cs-CZ" dirty="0" smtClean="0"/>
              <a:t> </a:t>
            </a:r>
            <a:r>
              <a:rPr lang="cs-CZ" dirty="0" err="1" smtClean="0"/>
              <a:t>programs</a:t>
            </a:r>
            <a:r>
              <a:rPr lang="cs-CZ" dirty="0" smtClean="0"/>
              <a:t> – </a:t>
            </a:r>
            <a:r>
              <a:rPr lang="en-US" dirty="0"/>
              <a:t>for its operations consume a large portion of system performance</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Defensive mechanisms against harmful software</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Antivirus programs, Anti-spyware</a:t>
            </a:r>
          </a:p>
          <a:p>
            <a:r>
              <a:rPr lang="en-US" dirty="0"/>
              <a:t>Single-time virus removal (removers)</a:t>
            </a:r>
          </a:p>
          <a:p>
            <a:r>
              <a:rPr lang="en-US" dirty="0"/>
              <a:t>Regularly installing updates and patches for operating systems (Windows and Linux)</a:t>
            </a:r>
          </a:p>
          <a:p>
            <a:r>
              <a:rPr lang="en-US" dirty="0"/>
              <a:t>System administration rules</a:t>
            </a:r>
          </a:p>
          <a:p>
            <a:pPr lvl="1"/>
            <a:r>
              <a:rPr lang="en-US" dirty="0"/>
              <a:t>Strong passwords</a:t>
            </a:r>
          </a:p>
          <a:p>
            <a:pPr lvl="1"/>
            <a:r>
              <a:rPr lang="en-US" dirty="0"/>
              <a:t>Application programs do not run under the system account</a:t>
            </a:r>
          </a:p>
          <a:p>
            <a:pPr lvl="1"/>
            <a:r>
              <a:rPr lang="en-US" dirty="0"/>
              <a:t>Turn off unused services, close ports,</a:t>
            </a:r>
          </a:p>
          <a:p>
            <a:r>
              <a:rPr lang="en-US" dirty="0"/>
              <a:t>Firewall</a:t>
            </a:r>
            <a:endParaRPr lang="cs-CZ" dirty="0" smtClean="0"/>
          </a:p>
          <a:p>
            <a:endParaRPr lang="cs-CZ" dirty="0" smtClean="0"/>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the</a:t>
            </a:r>
            <a:r>
              <a:rPr lang="cs-CZ" dirty="0" smtClean="0"/>
              <a:t> antivirus </a:t>
            </a:r>
            <a:r>
              <a:rPr lang="cs-CZ" dirty="0" err="1" smtClean="0"/>
              <a:t>works</a:t>
            </a:r>
            <a:r>
              <a:rPr lang="cs-CZ" dirty="0" smtClean="0"/>
              <a:t>?</a:t>
            </a:r>
            <a:endParaRPr lang="cs-CZ" dirty="0"/>
          </a:p>
        </p:txBody>
      </p:sp>
      <p:sp>
        <p:nvSpPr>
          <p:cNvPr id="3" name="Zástupný symbol pro obsah 2"/>
          <p:cNvSpPr>
            <a:spLocks noGrp="1"/>
          </p:cNvSpPr>
          <p:nvPr>
            <p:ph idx="1"/>
          </p:nvPr>
        </p:nvSpPr>
        <p:spPr/>
        <p:txBody>
          <a:bodyPr/>
          <a:lstStyle/>
          <a:p>
            <a:r>
              <a:rPr lang="cs-CZ" b="1" dirty="0" smtClean="0"/>
              <a:t>S</a:t>
            </a:r>
            <a:r>
              <a:rPr lang="en-US" b="1" dirty="0" smtClean="0"/>
              <a:t>can </a:t>
            </a:r>
            <a:r>
              <a:rPr lang="en-US" dirty="0"/>
              <a:t>- search for virus code (strings)</a:t>
            </a:r>
          </a:p>
          <a:p>
            <a:r>
              <a:rPr lang="en-US" b="1" dirty="0" smtClean="0"/>
              <a:t>Heuristic </a:t>
            </a:r>
            <a:r>
              <a:rPr lang="en-US" b="1" dirty="0"/>
              <a:t>Analysis</a:t>
            </a:r>
            <a:r>
              <a:rPr lang="en-US" dirty="0"/>
              <a:t> - Not dependent on a virus database, looking for suspicious instructions</a:t>
            </a:r>
          </a:p>
          <a:p>
            <a:r>
              <a:rPr lang="en-US" b="1" dirty="0"/>
              <a:t>Integrity Test </a:t>
            </a:r>
            <a:r>
              <a:rPr lang="en-US" dirty="0"/>
              <a:t>- Check for changes if the virus has not started working</a:t>
            </a:r>
          </a:p>
          <a:p>
            <a:r>
              <a:rPr lang="en-US" b="1" dirty="0"/>
              <a:t>Resident protection</a:t>
            </a:r>
            <a:endParaRPr lang="cs-CZ"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Heuristic</a:t>
            </a:r>
            <a:r>
              <a:rPr lang="cs-CZ" dirty="0" smtClean="0"/>
              <a:t> </a:t>
            </a:r>
            <a:r>
              <a:rPr lang="cs-CZ" dirty="0" err="1" smtClean="0"/>
              <a:t>Analysis</a:t>
            </a:r>
            <a:endParaRPr lang="cs-CZ" dirty="0"/>
          </a:p>
        </p:txBody>
      </p:sp>
      <p:sp>
        <p:nvSpPr>
          <p:cNvPr id="3" name="Zástupný symbol pro obsah 2"/>
          <p:cNvSpPr>
            <a:spLocks noGrp="1"/>
          </p:cNvSpPr>
          <p:nvPr>
            <p:ph idx="1"/>
          </p:nvPr>
        </p:nvSpPr>
        <p:spPr/>
        <p:txBody>
          <a:bodyPr/>
          <a:lstStyle/>
          <a:p>
            <a:r>
              <a:rPr lang="en-US" dirty="0"/>
              <a:t>Passive</a:t>
            </a:r>
          </a:p>
          <a:p>
            <a:r>
              <a:rPr lang="en-US" dirty="0"/>
              <a:t>Active</a:t>
            </a:r>
          </a:p>
          <a:p>
            <a:r>
              <a:rPr lang="en-US" dirty="0"/>
              <a:t>The issue of "false </a:t>
            </a:r>
            <a:r>
              <a:rPr lang="en-US" dirty="0" smtClean="0"/>
              <a:t>positives„</a:t>
            </a:r>
            <a:r>
              <a:rPr lang="cs-CZ" dirty="0" smtClean="0"/>
              <a:t>:</a:t>
            </a:r>
            <a:endParaRPr lang="en-US" dirty="0"/>
          </a:p>
          <a:p>
            <a:pPr lvl="1"/>
            <a:r>
              <a:rPr lang="en-US" dirty="0"/>
              <a:t>Too short a string for detection</a:t>
            </a:r>
          </a:p>
          <a:p>
            <a:pPr lvl="1"/>
            <a:r>
              <a:rPr lang="en-US" dirty="0"/>
              <a:t>Use incorrect sequences</a:t>
            </a:r>
          </a:p>
          <a:p>
            <a:pPr lvl="1"/>
            <a:r>
              <a:rPr lang="en-US" dirty="0"/>
              <a:t>Antivirus sensitivity too high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Virus </a:t>
            </a:r>
            <a:r>
              <a:rPr lang="cs-CZ" dirty="0" err="1" smtClean="0"/>
              <a:t>Classification</a:t>
            </a:r>
            <a:endParaRPr lang="cs-CZ" dirty="0"/>
          </a:p>
        </p:txBody>
      </p:sp>
      <p:sp>
        <p:nvSpPr>
          <p:cNvPr id="3" name="Zástupný symbol pro obsah 2"/>
          <p:cNvSpPr>
            <a:spLocks noGrp="1"/>
          </p:cNvSpPr>
          <p:nvPr>
            <p:ph idx="1"/>
          </p:nvPr>
        </p:nvSpPr>
        <p:spPr/>
        <p:txBody>
          <a:bodyPr/>
          <a:lstStyle/>
          <a:p>
            <a:pPr lvl="1"/>
            <a:r>
              <a:rPr lang="cs-CZ" dirty="0" err="1" smtClean="0"/>
              <a:t>File</a:t>
            </a:r>
            <a:r>
              <a:rPr lang="cs-CZ" dirty="0" smtClean="0"/>
              <a:t> virus</a:t>
            </a:r>
            <a:endParaRPr lang="cs-CZ" dirty="0" smtClean="0"/>
          </a:p>
          <a:p>
            <a:pPr lvl="1"/>
            <a:r>
              <a:rPr lang="cs-CZ" dirty="0" err="1" smtClean="0"/>
              <a:t>Boot</a:t>
            </a:r>
            <a:r>
              <a:rPr lang="cs-CZ" dirty="0" smtClean="0"/>
              <a:t>, MBR, </a:t>
            </a:r>
            <a:r>
              <a:rPr lang="cs-CZ" dirty="0" err="1" smtClean="0"/>
              <a:t>autorun</a:t>
            </a:r>
            <a:r>
              <a:rPr lang="cs-CZ" dirty="0"/>
              <a:t> </a:t>
            </a:r>
            <a:r>
              <a:rPr lang="cs-CZ" dirty="0" smtClean="0"/>
              <a:t>virus</a:t>
            </a:r>
            <a:endParaRPr lang="cs-CZ" dirty="0" smtClean="0"/>
          </a:p>
          <a:p>
            <a:pPr lvl="1"/>
            <a:r>
              <a:rPr lang="cs-CZ" dirty="0" smtClean="0"/>
              <a:t>Cluster</a:t>
            </a:r>
            <a:r>
              <a:rPr lang="cs-CZ" dirty="0" smtClean="0"/>
              <a:t> </a:t>
            </a:r>
            <a:r>
              <a:rPr lang="cs-CZ" dirty="0" smtClean="0"/>
              <a:t>– </a:t>
            </a:r>
            <a:r>
              <a:rPr lang="cs-CZ" dirty="0" err="1" smtClean="0"/>
              <a:t>change</a:t>
            </a:r>
            <a:r>
              <a:rPr lang="cs-CZ" dirty="0" smtClean="0"/>
              <a:t> in </a:t>
            </a:r>
            <a:r>
              <a:rPr lang="cs-CZ" dirty="0" smtClean="0"/>
              <a:t>FAT </a:t>
            </a:r>
            <a:r>
              <a:rPr lang="cs-CZ" dirty="0" err="1" smtClean="0"/>
              <a:t>or</a:t>
            </a:r>
            <a:r>
              <a:rPr lang="cs-CZ" dirty="0" smtClean="0"/>
              <a:t> </a:t>
            </a:r>
            <a:r>
              <a:rPr lang="cs-CZ" dirty="0" smtClean="0"/>
              <a:t>NTFS </a:t>
            </a:r>
            <a:r>
              <a:rPr lang="cs-CZ" dirty="0" err="1" smtClean="0"/>
              <a:t>tables</a:t>
            </a:r>
            <a:endParaRPr lang="cs-CZ" dirty="0" smtClean="0"/>
          </a:p>
          <a:p>
            <a:pPr lvl="1"/>
            <a:r>
              <a:rPr lang="cs-CZ" dirty="0" smtClean="0"/>
              <a:t>Network</a:t>
            </a:r>
            <a:endParaRPr lang="cs-CZ" dirty="0" smtClean="0"/>
          </a:p>
          <a:p>
            <a:pPr lvl="1"/>
            <a:r>
              <a:rPr lang="cs-CZ" dirty="0" err="1" smtClean="0"/>
              <a:t>Script</a:t>
            </a:r>
            <a:endParaRPr lang="cs-CZ" dirty="0" smtClean="0"/>
          </a:p>
          <a:p>
            <a:pPr lvl="1"/>
            <a:r>
              <a:rPr lang="cs-CZ" dirty="0" err="1" smtClean="0"/>
              <a:t>Stealth</a:t>
            </a:r>
            <a:r>
              <a:rPr lang="cs-CZ" dirty="0" smtClean="0"/>
              <a:t> </a:t>
            </a:r>
            <a:endParaRPr lang="cs-CZ" dirty="0" smtClean="0"/>
          </a:p>
          <a:p>
            <a:pPr lvl="1"/>
            <a:r>
              <a:rPr lang="cs-CZ" dirty="0" err="1" smtClean="0"/>
              <a:t>Polymorphic</a:t>
            </a:r>
            <a:endParaRPr lang="cs-CZ" dirty="0" smtClean="0"/>
          </a:p>
          <a:p>
            <a:pPr lvl="1"/>
            <a:r>
              <a:rPr lang="cs-CZ" dirty="0" err="1" smtClean="0"/>
              <a:t>Macrovirus</a:t>
            </a:r>
            <a:endParaRPr lang="cs-CZ" dirty="0" smtClean="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4" name="Picture 2" descr="Výsledek obrázku pro computer vir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583285" cy="55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9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098"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908720"/>
            <a:ext cx="7644365" cy="567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4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File</a:t>
            </a:r>
            <a:r>
              <a:rPr lang="cs-CZ" dirty="0" smtClean="0"/>
              <a:t> virus</a:t>
            </a:r>
            <a:endParaRPr lang="cs-CZ" dirty="0"/>
          </a:p>
        </p:txBody>
      </p:sp>
      <p:sp>
        <p:nvSpPr>
          <p:cNvPr id="3" name="Zástupný symbol pro obsah 2"/>
          <p:cNvSpPr>
            <a:spLocks noGrp="1"/>
          </p:cNvSpPr>
          <p:nvPr>
            <p:ph idx="1"/>
          </p:nvPr>
        </p:nvSpPr>
        <p:spPr/>
        <p:txBody>
          <a:bodyPr/>
          <a:lstStyle/>
          <a:p>
            <a:r>
              <a:rPr lang="cs-CZ" dirty="0" err="1" smtClean="0"/>
              <a:t>Overwriting</a:t>
            </a:r>
            <a:r>
              <a:rPr lang="cs-CZ" dirty="0" smtClean="0"/>
              <a:t> </a:t>
            </a:r>
            <a:r>
              <a:rPr lang="cs-CZ" dirty="0" err="1" smtClean="0"/>
              <a:t>some</a:t>
            </a:r>
            <a:r>
              <a:rPr lang="cs-CZ" dirty="0" smtClean="0"/>
              <a:t> part </a:t>
            </a:r>
            <a:r>
              <a:rPr lang="cs-CZ" dirty="0" err="1" smtClean="0"/>
              <a:t>of</a:t>
            </a:r>
            <a:r>
              <a:rPr lang="cs-CZ" dirty="0" smtClean="0"/>
              <a:t> program</a:t>
            </a:r>
            <a:endParaRPr lang="cs-CZ" dirty="0" smtClean="0"/>
          </a:p>
          <a:p>
            <a:r>
              <a:rPr lang="cs-CZ" dirty="0" err="1" smtClean="0"/>
              <a:t>Parazitic</a:t>
            </a:r>
            <a:r>
              <a:rPr lang="cs-CZ" dirty="0" smtClean="0"/>
              <a:t> </a:t>
            </a:r>
            <a:r>
              <a:rPr lang="cs-CZ" dirty="0" smtClean="0"/>
              <a:t>– </a:t>
            </a:r>
            <a:r>
              <a:rPr lang="en-US" dirty="0"/>
              <a:t>joins </a:t>
            </a:r>
            <a:r>
              <a:rPr lang="cs-CZ" dirty="0" smtClean="0"/>
              <a:t>to </a:t>
            </a:r>
            <a:r>
              <a:rPr lang="en-US" dirty="0" smtClean="0"/>
              <a:t>the </a:t>
            </a:r>
            <a:r>
              <a:rPr lang="en-US" dirty="0"/>
              <a:t>program without damaging it</a:t>
            </a:r>
            <a:endParaRPr lang="cs-CZ"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Polymorphic</a:t>
            </a:r>
            <a:r>
              <a:rPr lang="cs-CZ" dirty="0" smtClean="0"/>
              <a:t> </a:t>
            </a:r>
            <a:r>
              <a:rPr lang="cs-CZ" dirty="0" smtClean="0"/>
              <a:t>virus</a:t>
            </a:r>
            <a:endParaRPr lang="cs-CZ" dirty="0"/>
          </a:p>
        </p:txBody>
      </p:sp>
      <p:sp>
        <p:nvSpPr>
          <p:cNvPr id="3" name="Zástupný symbol pro obsah 2"/>
          <p:cNvSpPr>
            <a:spLocks noGrp="1"/>
          </p:cNvSpPr>
          <p:nvPr>
            <p:ph idx="1"/>
          </p:nvPr>
        </p:nvSpPr>
        <p:spPr/>
        <p:txBody>
          <a:bodyPr/>
          <a:lstStyle/>
          <a:p>
            <a:r>
              <a:rPr lang="en-US" dirty="0"/>
              <a:t>Changes the code of your body - prevents detection by </a:t>
            </a:r>
            <a:r>
              <a:rPr lang="cs-CZ" dirty="0" err="1" smtClean="0"/>
              <a:t>finding</a:t>
            </a:r>
            <a:r>
              <a:rPr lang="cs-CZ" dirty="0" smtClean="0"/>
              <a:t> </a:t>
            </a:r>
            <a:r>
              <a:rPr lang="en-US" dirty="0" smtClean="0"/>
              <a:t>the </a:t>
            </a:r>
            <a:r>
              <a:rPr lang="cs-CZ" dirty="0" err="1" smtClean="0"/>
              <a:t>characteristic</a:t>
            </a:r>
            <a:r>
              <a:rPr lang="cs-CZ" dirty="0" smtClean="0"/>
              <a:t> </a:t>
            </a:r>
            <a:r>
              <a:rPr lang="en-US" dirty="0" smtClean="0"/>
              <a:t>virus </a:t>
            </a:r>
            <a:r>
              <a:rPr lang="en-US" dirty="0"/>
              <a:t>chain</a:t>
            </a:r>
          </a:p>
          <a:p>
            <a:r>
              <a:rPr lang="en-US" dirty="0"/>
              <a:t>Difficult </a:t>
            </a:r>
            <a:r>
              <a:rPr lang="en-US" dirty="0" smtClean="0"/>
              <a:t>detection</a:t>
            </a:r>
            <a:endParaRPr lang="cs-CZ" dirty="0" smtClean="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1180</Words>
  <Application>Microsoft Office PowerPoint</Application>
  <PresentationFormat>Předvádění na obrazovce (4:3)</PresentationFormat>
  <Paragraphs>185</Paragraphs>
  <Slides>47</Slides>
  <Notes>1</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Motiv sady Office</vt:lpstr>
      <vt:lpstr>BIS Software Threats</vt:lpstr>
      <vt:lpstr>Agenda</vt:lpstr>
      <vt:lpstr>Viruses</vt:lpstr>
      <vt:lpstr>History of viruses</vt:lpstr>
      <vt:lpstr>Virus Classification</vt:lpstr>
      <vt:lpstr>Prezentace aplikace PowerPoint</vt:lpstr>
      <vt:lpstr>Prezentace aplikace PowerPoint</vt:lpstr>
      <vt:lpstr>File virus</vt:lpstr>
      <vt:lpstr>Polymorphic virus</vt:lpstr>
      <vt:lpstr>Stealth virus</vt:lpstr>
      <vt:lpstr>Virus cathegories by impact </vt:lpstr>
      <vt:lpstr>Macroviruses</vt:lpstr>
      <vt:lpstr>Macroviruses</vt:lpstr>
      <vt:lpstr>Macroviruses</vt:lpstr>
      <vt:lpstr>Ransomware</vt:lpstr>
      <vt:lpstr>Prezentace aplikace PowerPoint</vt:lpstr>
      <vt:lpstr>Prezentace aplikace PowerPoint</vt:lpstr>
      <vt:lpstr>Prezentace aplikace PowerPoint</vt:lpstr>
      <vt:lpstr>Number of viruses</vt:lpstr>
      <vt:lpstr>Viruses Myths</vt:lpstr>
      <vt:lpstr>Worms</vt:lpstr>
      <vt:lpstr>Worms</vt:lpstr>
      <vt:lpstr>History of worms</vt:lpstr>
      <vt:lpstr>Division according Kaspersky Lab</vt:lpstr>
      <vt:lpstr>Spreading of worms</vt:lpstr>
      <vt:lpstr>SQLSlammer worm</vt:lpstr>
      <vt:lpstr>Graph showing extreme workload LAN 100 Mbit / s network UDP packets - SQL Slammer worm</vt:lpstr>
      <vt:lpstr>Trojan Horse</vt:lpstr>
      <vt:lpstr>Trojan Horse</vt:lpstr>
      <vt:lpstr>Malware  „trojan horse“</vt:lpstr>
      <vt:lpstr>Rootkit</vt:lpstr>
      <vt:lpstr>Rootkit</vt:lpstr>
      <vt:lpstr>Bloatware</vt:lpstr>
      <vt:lpstr>Exploit</vt:lpstr>
      <vt:lpstr>Botnet</vt:lpstr>
      <vt:lpstr>Password cracker</vt:lpstr>
      <vt:lpstr>Hoax and Spam</vt:lpstr>
      <vt:lpstr>Types of hoax</vt:lpstr>
      <vt:lpstr>Phishing</vt:lpstr>
      <vt:lpstr>Prezentace aplikace PowerPoint</vt:lpstr>
      <vt:lpstr>Prezentace aplikace PowerPoint</vt:lpstr>
      <vt:lpstr>Spyware</vt:lpstr>
      <vt:lpstr>Salami Attack</vt:lpstr>
      <vt:lpstr>Programme Safety</vt:lpstr>
      <vt:lpstr>Defensive mechanisms against harmful software</vt:lpstr>
      <vt:lpstr>How the antivirus works?</vt:lpstr>
      <vt:lpstr>Heuristic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 Database Security</dc:title>
  <dc:creator>dan11hp</dc:creator>
  <cp:lastModifiedBy>Danel4</cp:lastModifiedBy>
  <cp:revision>101</cp:revision>
  <dcterms:created xsi:type="dcterms:W3CDTF">2014-09-29T22:55:34Z</dcterms:created>
  <dcterms:modified xsi:type="dcterms:W3CDTF">2017-10-10T22:37:16Z</dcterms:modified>
</cp:coreProperties>
</file>